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7" r:id="rId2"/>
    <p:sldId id="257" r:id="rId3"/>
    <p:sldId id="258" r:id="rId4"/>
    <p:sldId id="261" r:id="rId5"/>
    <p:sldId id="259" r:id="rId6"/>
    <p:sldId id="260" r:id="rId7"/>
    <p:sldId id="262" r:id="rId8"/>
    <p:sldId id="268" r:id="rId9"/>
    <p:sldId id="269" r:id="rId10"/>
    <p:sldId id="270" r:id="rId11"/>
    <p:sldId id="265" r:id="rId12"/>
    <p:sldId id="266" r:id="rId13"/>
    <p:sldId id="271" r:id="rId14"/>
    <p:sldId id="272" r:id="rId15"/>
    <p:sldId id="273" r:id="rId16"/>
    <p:sldId id="267" r:id="rId17"/>
    <p:sldId id="274" r:id="rId18"/>
    <p:sldId id="286" r:id="rId19"/>
    <p:sldId id="284" r:id="rId20"/>
    <p:sldId id="275" r:id="rId21"/>
    <p:sldId id="285" r:id="rId22"/>
    <p:sldId id="288" r:id="rId23"/>
    <p:sldId id="276" r:id="rId24"/>
    <p:sldId id="277" r:id="rId25"/>
    <p:sldId id="278" r:id="rId26"/>
    <p:sldId id="280"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99FFCC"/>
    <a:srgbClr val="66FF33"/>
    <a:srgbClr val="FFFF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8E436D9-C86A-4CFB-9F73-835C5EC103A9}" type="datetimeFigureOut">
              <a:rPr lang="en-US" smtClean="0"/>
              <a:pPr/>
              <a:t>10/14/2016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2F11FD0-D7E5-42FF-A1BA-7B831F5205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436D9-C86A-4CFB-9F73-835C5EC103A9}" type="datetimeFigureOut">
              <a:rPr lang="en-US" smtClean="0"/>
              <a:pPr/>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11FD0-D7E5-42FF-A1BA-7B831F5205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436D9-C86A-4CFB-9F73-835C5EC103A9}" type="datetimeFigureOut">
              <a:rPr lang="en-US" smtClean="0"/>
              <a:pPr/>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11FD0-D7E5-42FF-A1BA-7B831F5205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436D9-C86A-4CFB-9F73-835C5EC103A9}" type="datetimeFigureOut">
              <a:rPr lang="en-US" smtClean="0"/>
              <a:pPr/>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11FD0-D7E5-42FF-A1BA-7B831F5205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436D9-C86A-4CFB-9F73-835C5EC103A9}" type="datetimeFigureOut">
              <a:rPr lang="en-US" smtClean="0"/>
              <a:pPr/>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11FD0-D7E5-42FF-A1BA-7B831F5205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436D9-C86A-4CFB-9F73-835C5EC103A9}" type="datetimeFigureOut">
              <a:rPr lang="en-US" smtClean="0"/>
              <a:pPr/>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11FD0-D7E5-42FF-A1BA-7B831F5205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436D9-C86A-4CFB-9F73-835C5EC103A9}" type="datetimeFigureOut">
              <a:rPr lang="en-US" smtClean="0"/>
              <a:pPr/>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11FD0-D7E5-42FF-A1BA-7B831F5205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8E436D9-C86A-4CFB-9F73-835C5EC103A9}" type="datetimeFigureOut">
              <a:rPr lang="en-US" smtClean="0"/>
              <a:pPr/>
              <a:t>10/14/2016</a:t>
            </a:fld>
            <a:endParaRPr lang="en-US"/>
          </a:p>
        </p:txBody>
      </p:sp>
      <p:sp>
        <p:nvSpPr>
          <p:cNvPr id="8" name="Slide Number Placeholder 7"/>
          <p:cNvSpPr>
            <a:spLocks noGrp="1"/>
          </p:cNvSpPr>
          <p:nvPr>
            <p:ph type="sldNum" sz="quarter" idx="11"/>
          </p:nvPr>
        </p:nvSpPr>
        <p:spPr/>
        <p:txBody>
          <a:bodyPr/>
          <a:lstStyle/>
          <a:p>
            <a:fld id="{C2F11FD0-D7E5-42FF-A1BA-7B831F52050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436D9-C86A-4CFB-9F73-835C5EC103A9}" type="datetimeFigureOut">
              <a:rPr lang="en-US" smtClean="0"/>
              <a:pPr/>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11FD0-D7E5-42FF-A1BA-7B831F5205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436D9-C86A-4CFB-9F73-835C5EC103A9}" type="datetimeFigureOut">
              <a:rPr lang="en-US" smtClean="0"/>
              <a:pPr/>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C2F11FD0-D7E5-42FF-A1BA-7B831F5205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8E436D9-C86A-4CFB-9F73-835C5EC103A9}" type="datetimeFigureOut">
              <a:rPr lang="en-US" smtClean="0"/>
              <a:pPr/>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11FD0-D7E5-42FF-A1BA-7B831F5205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8E436D9-C86A-4CFB-9F73-835C5EC103A9}" type="datetimeFigureOut">
              <a:rPr lang="en-US" smtClean="0"/>
              <a:pPr/>
              <a:t>10/14/2016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2F11FD0-D7E5-42FF-A1BA-7B831F52050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42975" y="519113"/>
            <a:ext cx="7258050" cy="5819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458200" cy="4770537"/>
          </a:xfrm>
          <a:prstGeom prst="rect">
            <a:avLst/>
          </a:prstGeom>
          <a:noFill/>
        </p:spPr>
        <p:txBody>
          <a:bodyPr wrap="square" rtlCol="0">
            <a:spAutoFit/>
          </a:bodyPr>
          <a:lstStyle/>
          <a:p>
            <a:pPr>
              <a:spcAft>
                <a:spcPts val="1200"/>
              </a:spcAft>
            </a:pPr>
            <a:r>
              <a:rPr lang="en-US" sz="2200" b="1" dirty="0" smtClean="0">
                <a:solidFill>
                  <a:srgbClr val="FFFF00"/>
                </a:solidFill>
              </a:rPr>
              <a:t>Few quotes on our attitude towards the FREE</a:t>
            </a:r>
            <a:endParaRPr lang="en-US" sz="2200" dirty="0" smtClean="0">
              <a:solidFill>
                <a:srgbClr val="FFFF00"/>
              </a:solidFill>
            </a:endParaRPr>
          </a:p>
          <a:p>
            <a:pPr>
              <a:spcAft>
                <a:spcPts val="1200"/>
              </a:spcAft>
            </a:pPr>
            <a:r>
              <a:rPr lang="en-US" sz="2200" b="1" dirty="0" smtClean="0">
                <a:solidFill>
                  <a:srgbClr val="92D050"/>
                </a:solidFill>
              </a:rPr>
              <a:t>Christopher S. Penn:  </a:t>
            </a:r>
            <a:r>
              <a:rPr lang="en-US" sz="2200" b="1" dirty="0" smtClean="0"/>
              <a:t>There is no such thing as free unless the thing in question is without value.</a:t>
            </a:r>
          </a:p>
          <a:p>
            <a:pPr>
              <a:spcAft>
                <a:spcPts val="1200"/>
              </a:spcAft>
            </a:pPr>
            <a:r>
              <a:rPr lang="en-US" sz="2200" b="1" dirty="0" smtClean="0">
                <a:solidFill>
                  <a:srgbClr val="92D050"/>
                </a:solidFill>
              </a:rPr>
              <a:t>Mike </a:t>
            </a:r>
            <a:r>
              <a:rPr lang="en-US" sz="2200" b="1" dirty="0" err="1" smtClean="0">
                <a:solidFill>
                  <a:srgbClr val="92D050"/>
                </a:solidFill>
              </a:rPr>
              <a:t>Lipkin</a:t>
            </a:r>
            <a:r>
              <a:rPr lang="en-US" sz="2200" b="1" dirty="0" smtClean="0">
                <a:solidFill>
                  <a:srgbClr val="92D050"/>
                </a:solidFill>
              </a:rPr>
              <a:t>:  </a:t>
            </a:r>
            <a:r>
              <a:rPr lang="en-US" sz="2200" b="1" dirty="0" smtClean="0"/>
              <a:t>I would do this (his paid subscription Economic blog) for free but I make you pay so that you understand the value of what you are getting.</a:t>
            </a:r>
          </a:p>
          <a:p>
            <a:pPr>
              <a:spcAft>
                <a:spcPts val="1200"/>
              </a:spcAft>
            </a:pPr>
            <a:r>
              <a:rPr lang="en-US" sz="2200" b="1" dirty="0" smtClean="0">
                <a:solidFill>
                  <a:srgbClr val="92D050"/>
                </a:solidFill>
              </a:rPr>
              <a:t>Theodore Roosevelt:  </a:t>
            </a:r>
            <a:r>
              <a:rPr lang="en-US" sz="2200" b="1" dirty="0" smtClean="0"/>
              <a:t>Nothing in the world is worth having or worth doing unless it means effort, pain, difficulty…</a:t>
            </a:r>
          </a:p>
          <a:p>
            <a:pPr>
              <a:spcAft>
                <a:spcPts val="1200"/>
              </a:spcAft>
            </a:pPr>
            <a:r>
              <a:rPr lang="en-US" sz="2200" b="1" dirty="0" smtClean="0">
                <a:solidFill>
                  <a:srgbClr val="92D050"/>
                </a:solidFill>
              </a:rPr>
              <a:t>But then there is this from the movie True Grit, Mattie Ross:   </a:t>
            </a:r>
            <a:r>
              <a:rPr lang="en-US" sz="2200" b="1" dirty="0" smtClean="0"/>
              <a:t>You must pay for everything in this world, one way and another. There is nothing free except the grace of God.</a:t>
            </a:r>
            <a:endParaRPr lang="en-US"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05800" cy="3508653"/>
          </a:xfrm>
          <a:prstGeom prst="rect">
            <a:avLst/>
          </a:prstGeom>
          <a:noFill/>
        </p:spPr>
        <p:txBody>
          <a:bodyPr wrap="square" rtlCol="0">
            <a:spAutoFit/>
          </a:bodyPr>
          <a:lstStyle/>
          <a:p>
            <a:pPr>
              <a:spcAft>
                <a:spcPts val="1200"/>
              </a:spcAft>
            </a:pPr>
            <a:r>
              <a:rPr lang="en-US" sz="2400" b="1" dirty="0" smtClean="0">
                <a:solidFill>
                  <a:srgbClr val="99CCFF"/>
                </a:solidFill>
              </a:rPr>
              <a:t>Problems with Grace with Fallen Man (Continued)</a:t>
            </a:r>
          </a:p>
          <a:p>
            <a:pPr>
              <a:spcAft>
                <a:spcPts val="1200"/>
              </a:spcAft>
            </a:pPr>
            <a:r>
              <a:rPr lang="en-US" sz="2400" b="1" dirty="0" smtClean="0">
                <a:solidFill>
                  <a:srgbClr val="FFC000"/>
                </a:solidFill>
              </a:rPr>
              <a:t>2.  The Old Testament Law (Law of Moses)</a:t>
            </a:r>
          </a:p>
          <a:p>
            <a:pPr lvl="1">
              <a:spcAft>
                <a:spcPts val="1200"/>
              </a:spcAft>
            </a:pPr>
            <a:r>
              <a:rPr lang="en-US" sz="2400" b="1" dirty="0" smtClean="0">
                <a:solidFill>
                  <a:srgbClr val="FFFF99"/>
                </a:solidFill>
              </a:rPr>
              <a:t>Deuteronomy 11:26-28  </a:t>
            </a:r>
            <a:r>
              <a:rPr lang="en-US" sz="2400" b="1" dirty="0" smtClean="0"/>
              <a:t>See, I am setting before you today a blessing and a curse . . . </a:t>
            </a:r>
          </a:p>
          <a:p>
            <a:pPr lvl="1">
              <a:spcAft>
                <a:spcPts val="1200"/>
              </a:spcAft>
            </a:pPr>
            <a:r>
              <a:rPr lang="en-US" sz="2400" b="1" dirty="0" smtClean="0">
                <a:solidFill>
                  <a:srgbClr val="FFFF99"/>
                </a:solidFill>
              </a:rPr>
              <a:t>Joshua 8:34  </a:t>
            </a:r>
            <a:r>
              <a:rPr lang="en-US" sz="2400" b="1" dirty="0" smtClean="0"/>
              <a:t>Then afterward he read all the words of the law, the blessing and the curse, according to all that is written in the book of the law.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3137"/>
            <a:ext cx="8382000" cy="6001643"/>
          </a:xfrm>
          <a:prstGeom prst="rect">
            <a:avLst/>
          </a:prstGeom>
          <a:noFill/>
        </p:spPr>
        <p:txBody>
          <a:bodyPr wrap="square" rtlCol="0">
            <a:spAutoFit/>
          </a:bodyPr>
          <a:lstStyle/>
          <a:p>
            <a:pPr>
              <a:spcAft>
                <a:spcPts val="1200"/>
              </a:spcAft>
            </a:pPr>
            <a:r>
              <a:rPr lang="en-US" sz="2400" b="1" dirty="0" smtClean="0">
                <a:solidFill>
                  <a:srgbClr val="FFC000"/>
                </a:solidFill>
              </a:rPr>
              <a:t>Jesus came to fulfill the Law and in doing so we are no longer under Law but under Grace:</a:t>
            </a:r>
          </a:p>
          <a:p>
            <a:pPr marL="344488">
              <a:spcAft>
                <a:spcPts val="1200"/>
              </a:spcAft>
            </a:pPr>
            <a:r>
              <a:rPr lang="en-US" sz="2200" b="1" dirty="0" smtClean="0">
                <a:solidFill>
                  <a:srgbClr val="FFFF99"/>
                </a:solidFill>
              </a:rPr>
              <a:t>Romans 6:14  </a:t>
            </a:r>
            <a:r>
              <a:rPr lang="en-US" sz="2200" b="1" dirty="0" smtClean="0"/>
              <a:t>For sin shall not be master over you, for you are not under law but under grace.</a:t>
            </a:r>
          </a:p>
          <a:p>
            <a:pPr marL="344488">
              <a:spcAft>
                <a:spcPts val="1200"/>
              </a:spcAft>
            </a:pPr>
            <a:r>
              <a:rPr lang="en-US" sz="2200" b="1" dirty="0" smtClean="0">
                <a:solidFill>
                  <a:srgbClr val="FFFF99"/>
                </a:solidFill>
              </a:rPr>
              <a:t>Galatians  2:21  </a:t>
            </a:r>
            <a:r>
              <a:rPr lang="en-US" sz="2200" b="1" dirty="0" smtClean="0"/>
              <a:t>I do not nullify the grace of God, for if righteousness comes through the Law, then Christ died needlessly.</a:t>
            </a:r>
          </a:p>
          <a:p>
            <a:pPr marL="344488">
              <a:spcAft>
                <a:spcPts val="1200"/>
              </a:spcAft>
            </a:pPr>
            <a:r>
              <a:rPr lang="en-US" sz="2200" b="1" dirty="0" smtClean="0">
                <a:solidFill>
                  <a:srgbClr val="FFFF99"/>
                </a:solidFill>
              </a:rPr>
              <a:t>John 1:17  </a:t>
            </a:r>
            <a:r>
              <a:rPr lang="en-US" sz="2200" b="1" dirty="0" smtClean="0"/>
              <a:t>For the Law was given through Moses; grace and truth were realized through Jesus Christ.</a:t>
            </a:r>
          </a:p>
          <a:p>
            <a:pPr marL="344488">
              <a:spcAft>
                <a:spcPts val="1200"/>
              </a:spcAft>
            </a:pPr>
            <a:r>
              <a:rPr lang="en-US" sz="2200" b="1" dirty="0" smtClean="0">
                <a:solidFill>
                  <a:srgbClr val="FFFF99"/>
                </a:solidFill>
              </a:rPr>
              <a:t>Matthew 5:17  </a:t>
            </a:r>
            <a:r>
              <a:rPr lang="en-US" sz="2200" b="1" dirty="0" smtClean="0"/>
              <a:t>Do not think that I came to abolish the Law or the Prophets; I did not come to abolish but to fulfill.</a:t>
            </a:r>
          </a:p>
          <a:p>
            <a:pPr marL="344488">
              <a:spcAft>
                <a:spcPts val="1200"/>
              </a:spcAft>
            </a:pPr>
            <a:r>
              <a:rPr lang="en-US" sz="2200" b="1" dirty="0" smtClean="0">
                <a:solidFill>
                  <a:srgbClr val="FFFF99"/>
                </a:solidFill>
              </a:rPr>
              <a:t>Galatians 3:13</a:t>
            </a:r>
            <a:r>
              <a:rPr lang="en-US" sz="2200" dirty="0" smtClean="0">
                <a:solidFill>
                  <a:srgbClr val="FFFF99"/>
                </a:solidFill>
              </a:rPr>
              <a:t>  </a:t>
            </a:r>
            <a:r>
              <a:rPr lang="en-US" sz="2200" b="1" dirty="0" smtClean="0"/>
              <a:t>Christ redeemed us from the curse of the Law, having become a curse for us--for it is written, cursed is everyone who hangs on a tree.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229600" cy="4278094"/>
          </a:xfrm>
          <a:prstGeom prst="rect">
            <a:avLst/>
          </a:prstGeom>
          <a:noFill/>
        </p:spPr>
        <p:txBody>
          <a:bodyPr wrap="square" rtlCol="0">
            <a:spAutoFit/>
          </a:bodyPr>
          <a:lstStyle/>
          <a:p>
            <a:pPr>
              <a:spcAft>
                <a:spcPts val="1200"/>
              </a:spcAft>
            </a:pPr>
            <a:r>
              <a:rPr lang="en-US" sz="2200" b="1" dirty="0" smtClean="0">
                <a:solidFill>
                  <a:srgbClr val="FFC000"/>
                </a:solidFill>
              </a:rPr>
              <a:t>The Old Testament Law was given to a nation, Israel.  Believers and unbeliever and even foreigners in the Land: </a:t>
            </a:r>
          </a:p>
          <a:p>
            <a:pPr marL="285750">
              <a:spcAft>
                <a:spcPts val="1200"/>
              </a:spcAft>
            </a:pPr>
            <a:r>
              <a:rPr lang="en-US" sz="2200" b="1" dirty="0" smtClean="0"/>
              <a:t>In over 200 verses in the giving of the ML God told Moses that the law is for the </a:t>
            </a:r>
            <a:r>
              <a:rPr lang="en-US" sz="2200" b="1" i="1" dirty="0" smtClean="0"/>
              <a:t>sons </a:t>
            </a:r>
            <a:r>
              <a:rPr lang="en-US" sz="2200" b="1" i="1" dirty="0" smtClean="0">
                <a:solidFill>
                  <a:srgbClr val="FFFF00"/>
                </a:solidFill>
              </a:rPr>
              <a:t>(plural) </a:t>
            </a:r>
            <a:r>
              <a:rPr lang="en-US" sz="2200" b="1" i="1" dirty="0" smtClean="0"/>
              <a:t>of Israel.</a:t>
            </a:r>
          </a:p>
          <a:p>
            <a:pPr marL="285750">
              <a:spcAft>
                <a:spcPts val="1200"/>
              </a:spcAft>
            </a:pPr>
            <a:r>
              <a:rPr lang="en-US" sz="2200" b="1" dirty="0" smtClean="0"/>
              <a:t>The Law was given as a </a:t>
            </a:r>
            <a:r>
              <a:rPr lang="en-US" sz="2200" b="1" i="1" dirty="0" smtClean="0"/>
              <a:t>divine constitution</a:t>
            </a:r>
            <a:r>
              <a:rPr lang="en-US" sz="2200" b="1" dirty="0" smtClean="0"/>
              <a:t> for a nation and it was a law of cursing and blessing for a nation.  And it applied to believers, unbelievers, foreigners sojourning in the land.  </a:t>
            </a:r>
          </a:p>
          <a:p>
            <a:pPr marL="285750">
              <a:spcAft>
                <a:spcPts val="1200"/>
              </a:spcAft>
            </a:pPr>
            <a:r>
              <a:rPr lang="en-US" sz="2200" b="1" dirty="0" smtClean="0"/>
              <a:t>When it came to God dealing with individuals it was always in GRACE</a:t>
            </a:r>
            <a:endParaRPr lang="en-US" sz="2200" b="1" dirty="0"/>
          </a:p>
        </p:txBody>
      </p:sp>
      <p:sp>
        <p:nvSpPr>
          <p:cNvPr id="286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The Law was given as a </a:t>
            </a:r>
            <a:r>
              <a:rPr kumimoji="0" lang="en-US" sz="1400" b="0" i="1" u="none" strike="noStrike" cap="none" normalizeH="0" baseline="0" smtClean="0">
                <a:ln>
                  <a:noFill/>
                </a:ln>
                <a:solidFill>
                  <a:srgbClr val="000000"/>
                </a:solidFill>
                <a:effectLst/>
                <a:latin typeface="Arial" pitchFamily="34" charset="0"/>
                <a:ea typeface="Calibri" pitchFamily="34" charset="0"/>
                <a:cs typeface="Times New Roman" pitchFamily="18" charset="0"/>
              </a:rPr>
              <a:t>divine constitution</a:t>
            </a:r>
            <a:r>
              <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 for a nation and it was a law of cursing and blessing for a nation.  And it applied to believers, unbelievers, foreigners sojourning in the land.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up)">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outVertic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05800" cy="4955203"/>
          </a:xfrm>
          <a:prstGeom prst="rect">
            <a:avLst/>
          </a:prstGeom>
          <a:noFill/>
        </p:spPr>
        <p:txBody>
          <a:bodyPr wrap="square" rtlCol="0">
            <a:spAutoFit/>
          </a:bodyPr>
          <a:lstStyle/>
          <a:p>
            <a:pPr>
              <a:spcAft>
                <a:spcPts val="1200"/>
              </a:spcAft>
            </a:pPr>
            <a:r>
              <a:rPr lang="en-US" sz="2200" b="1" dirty="0" smtClean="0">
                <a:solidFill>
                  <a:srgbClr val="99CCFF"/>
                </a:solidFill>
              </a:rPr>
              <a:t>Man’s Basic Instinct</a:t>
            </a:r>
          </a:p>
          <a:p>
            <a:pPr>
              <a:spcAft>
                <a:spcPts val="1200"/>
              </a:spcAft>
            </a:pPr>
            <a:r>
              <a:rPr lang="en-US" sz="2200" b="1" dirty="0" smtClean="0">
                <a:solidFill>
                  <a:srgbClr val="FFFF99"/>
                </a:solidFill>
              </a:rPr>
              <a:t>Jude 1:10  </a:t>
            </a:r>
            <a:r>
              <a:rPr lang="en-US" sz="2200" b="1" dirty="0" smtClean="0"/>
              <a:t>But these men revile the things which they do not understand; and the things which they know by </a:t>
            </a:r>
            <a:r>
              <a:rPr lang="en-US" sz="2200" b="1" dirty="0" smtClean="0">
                <a:solidFill>
                  <a:srgbClr val="66FF33"/>
                </a:solidFill>
              </a:rPr>
              <a:t>instinct</a:t>
            </a:r>
            <a:r>
              <a:rPr lang="en-US" sz="2200" b="1" dirty="0" smtClean="0"/>
              <a:t>, like unreasoning animals, by these things they are destroyed.</a:t>
            </a:r>
          </a:p>
          <a:p>
            <a:pPr>
              <a:spcAft>
                <a:spcPts val="1200"/>
              </a:spcAft>
            </a:pPr>
            <a:r>
              <a:rPr lang="en-US" sz="2200" b="1" dirty="0" smtClean="0">
                <a:solidFill>
                  <a:srgbClr val="FFFF99"/>
                </a:solidFill>
              </a:rPr>
              <a:t>Colossians 2:8  </a:t>
            </a:r>
            <a:r>
              <a:rPr lang="en-US" sz="2200" b="1" dirty="0" smtClean="0"/>
              <a:t>See to it that no one takes you captive through philosophy and empty deception, according to the tradition of men, according to the </a:t>
            </a:r>
            <a:r>
              <a:rPr lang="en-US" sz="2200" b="1" dirty="0" smtClean="0">
                <a:solidFill>
                  <a:srgbClr val="66FF33"/>
                </a:solidFill>
              </a:rPr>
              <a:t>elementary principles of the world</a:t>
            </a:r>
            <a:r>
              <a:rPr lang="en-US" sz="2200" b="1" dirty="0" smtClean="0"/>
              <a:t>, rather than according to Christ. </a:t>
            </a:r>
          </a:p>
          <a:p>
            <a:pPr>
              <a:spcAft>
                <a:spcPts val="1200"/>
              </a:spcAft>
            </a:pPr>
            <a:r>
              <a:rPr lang="en-US" sz="2200" b="1" dirty="0" smtClean="0">
                <a:solidFill>
                  <a:srgbClr val="FFFF99"/>
                </a:solidFill>
              </a:rPr>
              <a:t>Colossians 2:2-21  </a:t>
            </a:r>
            <a:r>
              <a:rPr lang="en-US" sz="2200" b="1" dirty="0" smtClean="0"/>
              <a:t>If you have died with Christ to the </a:t>
            </a:r>
            <a:r>
              <a:rPr lang="en-US" sz="2200" b="1" dirty="0" smtClean="0">
                <a:solidFill>
                  <a:srgbClr val="66FF33"/>
                </a:solidFill>
              </a:rPr>
              <a:t>elementary principles of the world</a:t>
            </a:r>
            <a:r>
              <a:rPr lang="en-US" sz="2200" b="1" dirty="0" smtClean="0"/>
              <a:t>, why, as if you were living in the world, do you submit yourself to decrees, such as, Do not handle, do not taste, do not touch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800" cy="3262432"/>
          </a:xfrm>
          <a:prstGeom prst="rect">
            <a:avLst/>
          </a:prstGeom>
          <a:noFill/>
        </p:spPr>
        <p:txBody>
          <a:bodyPr wrap="square" rtlCol="0">
            <a:spAutoFit/>
          </a:bodyPr>
          <a:lstStyle/>
          <a:p>
            <a:pPr algn="ctr">
              <a:spcAft>
                <a:spcPts val="1200"/>
              </a:spcAft>
            </a:pPr>
            <a:r>
              <a:rPr lang="en-US" sz="2400" b="1" dirty="0" smtClean="0">
                <a:solidFill>
                  <a:srgbClr val="FFFF99"/>
                </a:solidFill>
              </a:rPr>
              <a:t> Romans 2:14-15  </a:t>
            </a:r>
          </a:p>
          <a:p>
            <a:pPr algn="ctr">
              <a:spcAft>
                <a:spcPts val="1200"/>
              </a:spcAft>
            </a:pPr>
            <a:r>
              <a:rPr lang="en-US" sz="2400" b="1" dirty="0" smtClean="0"/>
              <a:t>For when Gentiles who do not have the Law do </a:t>
            </a:r>
            <a:r>
              <a:rPr lang="en-US" sz="2400" b="1" dirty="0" smtClean="0">
                <a:solidFill>
                  <a:srgbClr val="66FF33"/>
                </a:solidFill>
              </a:rPr>
              <a:t>instinctively</a:t>
            </a:r>
            <a:r>
              <a:rPr lang="en-US" sz="2400" b="1" dirty="0" smtClean="0"/>
              <a:t> the things of the Law, these, not having the Law, are a law to themselves, in that they show the work of the Law written in their hearts, their </a:t>
            </a:r>
            <a:r>
              <a:rPr lang="en-US" sz="2400" b="1" dirty="0" smtClean="0">
                <a:solidFill>
                  <a:srgbClr val="66FF33"/>
                </a:solidFill>
              </a:rPr>
              <a:t>conscience</a:t>
            </a:r>
            <a:r>
              <a:rPr lang="en-US" sz="2400" b="1" dirty="0" smtClean="0"/>
              <a:t> bearing witness and their thoughts alternately </a:t>
            </a:r>
            <a:r>
              <a:rPr lang="en-US" sz="2400" b="1" dirty="0" smtClean="0">
                <a:solidFill>
                  <a:srgbClr val="66FF33"/>
                </a:solidFill>
              </a:rPr>
              <a:t>accusing</a:t>
            </a:r>
            <a:r>
              <a:rPr lang="en-US" sz="2400" b="1" dirty="0" smtClean="0"/>
              <a:t> or else </a:t>
            </a:r>
            <a:r>
              <a:rPr lang="en-US" sz="2400" b="1" dirty="0" smtClean="0">
                <a:solidFill>
                  <a:srgbClr val="66FF33"/>
                </a:solidFill>
              </a:rPr>
              <a:t>defending</a:t>
            </a:r>
            <a:r>
              <a:rPr lang="en-US" sz="2400" b="1" dirty="0" smtClean="0"/>
              <a:t> them.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tree of knowledge of good and evil images"/>
          <p:cNvPicPr>
            <a:picLocks noChangeAspect="1" noChangeArrowheads="1"/>
          </p:cNvPicPr>
          <p:nvPr/>
        </p:nvPicPr>
        <p:blipFill>
          <a:blip r:embed="rId2" cstate="print"/>
          <a:srcRect/>
          <a:stretch>
            <a:fillRect/>
          </a:stretch>
        </p:blipFill>
        <p:spPr bwMode="auto">
          <a:xfrm>
            <a:off x="762000" y="381000"/>
            <a:ext cx="7815032" cy="5867400"/>
          </a:xfrm>
          <a:prstGeom prst="rect">
            <a:avLst/>
          </a:prstGeom>
          <a:noFill/>
          <a:ln w="38100">
            <a:solidFill>
              <a:schemeClr val="accent2">
                <a:lumMod val="40000"/>
                <a:lumOff val="60000"/>
              </a:schemeClr>
            </a:solidFill>
          </a:ln>
        </p:spPr>
      </p:pic>
      <p:cxnSp>
        <p:nvCxnSpPr>
          <p:cNvPr id="4" name="Straight Connector 3"/>
          <p:cNvCxnSpPr/>
          <p:nvPr/>
        </p:nvCxnSpPr>
        <p:spPr>
          <a:xfrm>
            <a:off x="5181600" y="1219200"/>
            <a:ext cx="2286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001000" cy="3046988"/>
          </a:xfrm>
          <a:prstGeom prst="rect">
            <a:avLst/>
          </a:prstGeom>
          <a:noFill/>
        </p:spPr>
        <p:txBody>
          <a:bodyPr wrap="square" rtlCol="0">
            <a:spAutoFit/>
          </a:bodyPr>
          <a:lstStyle/>
          <a:p>
            <a:pPr algn="ctr">
              <a:spcAft>
                <a:spcPts val="1200"/>
              </a:spcAft>
            </a:pPr>
            <a:r>
              <a:rPr lang="en-US" sz="2600" b="1" dirty="0" smtClean="0"/>
              <a:t>So both by </a:t>
            </a:r>
            <a:r>
              <a:rPr lang="en-US" sz="2600" b="1" dirty="0" smtClean="0">
                <a:solidFill>
                  <a:srgbClr val="99CCFF"/>
                </a:solidFill>
              </a:rPr>
              <a:t>nature</a:t>
            </a:r>
            <a:r>
              <a:rPr lang="en-US" sz="2600" b="1" dirty="0" smtClean="0"/>
              <a:t> (the curse) and by </a:t>
            </a:r>
            <a:r>
              <a:rPr lang="en-US" sz="2600" b="1" dirty="0" smtClean="0">
                <a:solidFill>
                  <a:srgbClr val="99CCFF"/>
                </a:solidFill>
              </a:rPr>
              <a:t>nurture</a:t>
            </a:r>
            <a:r>
              <a:rPr lang="en-US" sz="2600" b="1" dirty="0" smtClean="0"/>
              <a:t> (tree of the knowledge of good and evil) man is locked into a works mentality that must be broken to live in the grace plan of God.</a:t>
            </a:r>
          </a:p>
          <a:p>
            <a:pPr algn="ctr">
              <a:spcAft>
                <a:spcPts val="1200"/>
              </a:spcAft>
            </a:pPr>
            <a:r>
              <a:rPr lang="en-US" sz="2600" b="1" dirty="0" smtClean="0">
                <a:solidFill>
                  <a:srgbClr val="FFFF99"/>
                </a:solidFill>
              </a:rPr>
              <a:t>The flesh seeks validation of itself.  We love the commendation of man regarding what we accomplish and perform.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4278094"/>
          </a:xfrm>
          <a:prstGeom prst="rect">
            <a:avLst/>
          </a:prstGeom>
          <a:noFill/>
        </p:spPr>
        <p:txBody>
          <a:bodyPr wrap="square" rtlCol="0">
            <a:spAutoFit/>
          </a:bodyPr>
          <a:lstStyle/>
          <a:p>
            <a:pPr>
              <a:spcAft>
                <a:spcPts val="1200"/>
              </a:spcAft>
            </a:pPr>
            <a:r>
              <a:rPr lang="en-US" sz="2800" b="1" dirty="0" smtClean="0">
                <a:solidFill>
                  <a:srgbClr val="99CCFF"/>
                </a:solidFill>
              </a:rPr>
              <a:t>NEXT:  The Problem of our Current Theology</a:t>
            </a:r>
          </a:p>
          <a:p>
            <a:pPr marL="339725">
              <a:spcAft>
                <a:spcPts val="1200"/>
              </a:spcAft>
            </a:pPr>
            <a:r>
              <a:rPr lang="en-US" sz="2800" b="1" dirty="0" err="1" smtClean="0">
                <a:solidFill>
                  <a:schemeClr val="accent2">
                    <a:lumMod val="60000"/>
                    <a:lumOff val="40000"/>
                  </a:schemeClr>
                </a:solidFill>
              </a:rPr>
              <a:t>1730s</a:t>
            </a:r>
            <a:r>
              <a:rPr lang="en-US" sz="2800" b="1" dirty="0" smtClean="0">
                <a:solidFill>
                  <a:schemeClr val="accent2">
                    <a:lumMod val="60000"/>
                    <a:lumOff val="40000"/>
                  </a:schemeClr>
                </a:solidFill>
              </a:rPr>
              <a:t> and </a:t>
            </a:r>
            <a:r>
              <a:rPr lang="en-US" sz="2800" b="1" dirty="0" err="1" smtClean="0">
                <a:solidFill>
                  <a:schemeClr val="accent2">
                    <a:lumMod val="60000"/>
                    <a:lumOff val="40000"/>
                  </a:schemeClr>
                </a:solidFill>
              </a:rPr>
              <a:t>40s</a:t>
            </a:r>
            <a:r>
              <a:rPr lang="en-US" sz="2800" b="1" dirty="0" smtClean="0">
                <a:solidFill>
                  <a:schemeClr val="accent2">
                    <a:lumMod val="60000"/>
                    <a:lumOff val="40000"/>
                  </a:schemeClr>
                </a:solidFill>
              </a:rPr>
              <a:t>:  </a:t>
            </a:r>
            <a:r>
              <a:rPr lang="en-US" sz="2800" b="1" dirty="0" smtClean="0"/>
              <a:t>The First Great Awakening, </a:t>
            </a:r>
            <a:r>
              <a:rPr lang="en-US" sz="2800" b="1" dirty="0" smtClean="0">
                <a:solidFill>
                  <a:schemeClr val="accent4">
                    <a:lumMod val="40000"/>
                    <a:lumOff val="60000"/>
                  </a:schemeClr>
                </a:solidFill>
              </a:rPr>
              <a:t>Jonathan Edwards and George Whitefield </a:t>
            </a:r>
            <a:r>
              <a:rPr lang="en-US" sz="2800" b="1" dirty="0" smtClean="0"/>
              <a:t>, emphasis on the greatness of God and His Grace.</a:t>
            </a:r>
          </a:p>
          <a:p>
            <a:pPr marL="339725">
              <a:spcAft>
                <a:spcPts val="1200"/>
              </a:spcAft>
            </a:pPr>
            <a:r>
              <a:rPr lang="en-US" sz="2800" b="1" dirty="0" err="1" smtClean="0">
                <a:solidFill>
                  <a:schemeClr val="accent2">
                    <a:lumMod val="60000"/>
                    <a:lumOff val="40000"/>
                  </a:schemeClr>
                </a:solidFill>
              </a:rPr>
              <a:t>1840s</a:t>
            </a:r>
            <a:r>
              <a:rPr lang="en-US" sz="2800" b="1" dirty="0" smtClean="0">
                <a:solidFill>
                  <a:schemeClr val="accent2">
                    <a:lumMod val="60000"/>
                    <a:lumOff val="40000"/>
                  </a:schemeClr>
                </a:solidFill>
              </a:rPr>
              <a:t> and </a:t>
            </a:r>
            <a:r>
              <a:rPr lang="en-US" sz="2800" b="1" dirty="0" err="1" smtClean="0">
                <a:solidFill>
                  <a:schemeClr val="accent2">
                    <a:lumMod val="60000"/>
                    <a:lumOff val="40000"/>
                  </a:schemeClr>
                </a:solidFill>
              </a:rPr>
              <a:t>50s</a:t>
            </a:r>
            <a:r>
              <a:rPr lang="en-US" sz="2800" b="1" dirty="0" smtClean="0">
                <a:solidFill>
                  <a:schemeClr val="accent2">
                    <a:lumMod val="60000"/>
                    <a:lumOff val="40000"/>
                  </a:schemeClr>
                </a:solidFill>
              </a:rPr>
              <a:t>:  </a:t>
            </a:r>
            <a:r>
              <a:rPr lang="en-US" sz="2800" b="1" dirty="0" smtClean="0"/>
              <a:t>The Second Great Awaking, </a:t>
            </a:r>
            <a:r>
              <a:rPr lang="en-US" sz="2800" b="1" dirty="0" smtClean="0">
                <a:solidFill>
                  <a:schemeClr val="accent4">
                    <a:lumMod val="40000"/>
                    <a:lumOff val="60000"/>
                  </a:schemeClr>
                </a:solidFill>
              </a:rPr>
              <a:t>Charles Finney</a:t>
            </a:r>
            <a:r>
              <a:rPr lang="en-US" sz="2800" b="1" dirty="0" smtClean="0"/>
              <a:t>, Shift from what God has done to provide salvation to what man must do to gain salvation.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924800" cy="3016210"/>
          </a:xfrm>
          <a:prstGeom prst="rect">
            <a:avLst/>
          </a:prstGeom>
          <a:noFill/>
        </p:spPr>
        <p:txBody>
          <a:bodyPr wrap="square" rtlCol="0">
            <a:spAutoFit/>
          </a:bodyPr>
          <a:lstStyle/>
          <a:p>
            <a:pPr algn="ctr">
              <a:spcAft>
                <a:spcPts val="1200"/>
              </a:spcAft>
            </a:pPr>
            <a:r>
              <a:rPr lang="en-US" sz="3000" b="1" dirty="0" smtClean="0">
                <a:solidFill>
                  <a:schemeClr val="accent3">
                    <a:lumMod val="60000"/>
                    <a:lumOff val="40000"/>
                  </a:schemeClr>
                </a:solidFill>
              </a:rPr>
              <a:t>B. B. Warfield (1851-1921) on Finney's Teaching Wrote</a:t>
            </a:r>
          </a:p>
          <a:p>
            <a:pPr algn="ctr">
              <a:spcAft>
                <a:spcPts val="1200"/>
              </a:spcAft>
            </a:pPr>
            <a:r>
              <a:rPr lang="en-US" sz="3000" b="1" dirty="0" smtClean="0"/>
              <a:t>. . . it is not theology at all. This is ethic in which God might be eliminated entirely from Finney's theory without injury to it.</a:t>
            </a:r>
            <a:endParaRPr lang="en-US"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god's grace pics"/>
          <p:cNvPicPr>
            <a:picLocks noChangeAspect="1" noChangeArrowheads="1"/>
          </p:cNvPicPr>
          <p:nvPr/>
        </p:nvPicPr>
        <p:blipFill>
          <a:blip r:embed="rId2" cstate="print"/>
          <a:srcRect/>
          <a:stretch>
            <a:fillRect/>
          </a:stretch>
        </p:blipFill>
        <p:spPr bwMode="auto">
          <a:xfrm>
            <a:off x="533400" y="381000"/>
            <a:ext cx="8026399" cy="6019800"/>
          </a:xfrm>
          <a:prstGeom prst="rect">
            <a:avLst/>
          </a:prstGeom>
          <a:noFill/>
          <a:ln w="57150">
            <a:solidFill>
              <a:srgbClr val="00B0F0"/>
            </a:solidFill>
          </a:ln>
        </p:spPr>
      </p:pic>
      <p:sp>
        <p:nvSpPr>
          <p:cNvPr id="3" name="TextBox 2"/>
          <p:cNvSpPr txBox="1"/>
          <p:nvPr/>
        </p:nvSpPr>
        <p:spPr>
          <a:xfrm>
            <a:off x="2743200" y="3962400"/>
            <a:ext cx="5715000" cy="1400383"/>
          </a:xfrm>
          <a:prstGeom prst="rect">
            <a:avLst/>
          </a:prstGeom>
          <a:noFill/>
          <a:ln w="57150">
            <a:noFill/>
          </a:ln>
        </p:spPr>
        <p:txBody>
          <a:bodyPr wrap="square" rtlCol="0">
            <a:spAutoFit/>
          </a:bodyPr>
          <a:lstStyle/>
          <a:p>
            <a:pPr>
              <a:lnSpc>
                <a:spcPts val="3420"/>
              </a:lnSpc>
            </a:pPr>
            <a:r>
              <a:rPr lang="en-US" sz="3200" b="1" dirty="0" smtClean="0">
                <a:solidFill>
                  <a:srgbClr val="002060"/>
                </a:solidFill>
                <a:latin typeface="Bookman Old Style" pitchFamily="18" charset="0"/>
              </a:rPr>
              <a:t>Free Grace Alliance National Conference </a:t>
            </a:r>
            <a:r>
              <a:rPr lang="en-US" sz="2800" b="1" dirty="0" smtClean="0">
                <a:solidFill>
                  <a:srgbClr val="002060"/>
                </a:solidFill>
                <a:latin typeface="Bookman Old Style" pitchFamily="18" charset="0"/>
              </a:rPr>
              <a:t>2016</a:t>
            </a:r>
          </a:p>
          <a:p>
            <a:pPr>
              <a:lnSpc>
                <a:spcPts val="3420"/>
              </a:lnSpc>
            </a:pPr>
            <a:r>
              <a:rPr lang="en-US" sz="3200" b="1" dirty="0" smtClean="0">
                <a:solidFill>
                  <a:srgbClr val="002060"/>
                </a:solidFill>
                <a:latin typeface="Bookman Old Style" pitchFamily="18" charset="0"/>
              </a:rPr>
              <a:t>Arlington, Texas</a:t>
            </a:r>
            <a:endParaRPr lang="en-US" sz="3200" b="1" dirty="0">
              <a:solidFill>
                <a:srgbClr val="002060"/>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p:cTn id="12" dur="500" fill="hold"/>
                                        <p:tgtEl>
                                          <p:spTgt spid="28674"/>
                                        </p:tgtEl>
                                        <p:attrNameLst>
                                          <p:attrName>ppt_w</p:attrName>
                                        </p:attrNameLst>
                                      </p:cBhvr>
                                      <p:tavLst>
                                        <p:tav tm="0">
                                          <p:val>
                                            <p:fltVal val="0"/>
                                          </p:val>
                                        </p:tav>
                                        <p:tav tm="100000">
                                          <p:val>
                                            <p:strVal val="#ppt_w"/>
                                          </p:val>
                                        </p:tav>
                                      </p:tavLst>
                                    </p:anim>
                                    <p:anim calcmode="lin" valueType="num">
                                      <p:cBhvr>
                                        <p:cTn id="13" dur="500" fill="hold"/>
                                        <p:tgtEl>
                                          <p:spTgt spid="28674"/>
                                        </p:tgtEl>
                                        <p:attrNameLst>
                                          <p:attrName>ppt_h</p:attrName>
                                        </p:attrNameLst>
                                      </p:cBhvr>
                                      <p:tavLst>
                                        <p:tav tm="0">
                                          <p:val>
                                            <p:fltVal val="0"/>
                                          </p:val>
                                        </p:tav>
                                        <p:tav tm="100000">
                                          <p:val>
                                            <p:strVal val="#ppt_h"/>
                                          </p:val>
                                        </p:tav>
                                      </p:tavLst>
                                    </p:anim>
                                    <p:animEffect transition="in" filter="fade">
                                      <p:cBhvr>
                                        <p:cTn id="14"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19200"/>
            <a:ext cx="8305800" cy="3416320"/>
          </a:xfrm>
          <a:prstGeom prst="rect">
            <a:avLst/>
          </a:prstGeom>
          <a:noFill/>
        </p:spPr>
        <p:txBody>
          <a:bodyPr wrap="square" rtlCol="0">
            <a:spAutoFit/>
          </a:bodyPr>
          <a:lstStyle/>
          <a:p>
            <a:pPr>
              <a:spcAft>
                <a:spcPts val="1200"/>
              </a:spcAft>
            </a:pPr>
            <a:r>
              <a:rPr lang="en-US" sz="2400" b="1" dirty="0" smtClean="0"/>
              <a:t>Regeneration consists in the sinner </a:t>
            </a:r>
            <a:br>
              <a:rPr lang="en-US" sz="2400" b="1" dirty="0" smtClean="0"/>
            </a:br>
            <a:r>
              <a:rPr lang="en-US" sz="2400" b="1" dirty="0" smtClean="0"/>
              <a:t>changing his ultimate choice, intention,</a:t>
            </a:r>
            <a:br>
              <a:rPr lang="en-US" sz="2400" b="1" dirty="0" smtClean="0"/>
            </a:br>
            <a:r>
              <a:rPr lang="en-US" sz="2400" b="1" dirty="0" smtClean="0"/>
              <a:t>and preference; or in changing from </a:t>
            </a:r>
            <a:br>
              <a:rPr lang="en-US" sz="2400" b="1" dirty="0" smtClean="0"/>
            </a:br>
            <a:r>
              <a:rPr lang="en-US" sz="2400" b="1" dirty="0" smtClean="0"/>
              <a:t>selfishness to love and benevolence; </a:t>
            </a:r>
            <a:br>
              <a:rPr lang="en-US" sz="2400" b="1" dirty="0" smtClean="0"/>
            </a:br>
            <a:r>
              <a:rPr lang="en-US" sz="2400" b="1" dirty="0" smtClean="0"/>
              <a:t>or, in other words, in turning from the </a:t>
            </a:r>
            <a:br>
              <a:rPr lang="en-US" sz="2400" b="1" dirty="0" smtClean="0"/>
            </a:br>
            <a:r>
              <a:rPr lang="en-US" sz="2400" b="1" dirty="0" smtClean="0"/>
              <a:t>supreme choice of self-gratification, to the supreme love of God and the equal love of his neighbor.  Of course the </a:t>
            </a:r>
            <a:r>
              <a:rPr lang="en-US" sz="2400" b="1" dirty="0" smtClean="0">
                <a:solidFill>
                  <a:srgbClr val="FFFF00"/>
                </a:solidFill>
              </a:rPr>
              <a:t>subject</a:t>
            </a:r>
            <a:r>
              <a:rPr lang="en-US" sz="2400" b="1" dirty="0" smtClean="0"/>
              <a:t> of regeneration must be an </a:t>
            </a:r>
            <a:r>
              <a:rPr lang="en-US" sz="2400" b="1" dirty="0" smtClean="0">
                <a:solidFill>
                  <a:srgbClr val="FFFF00"/>
                </a:solidFill>
              </a:rPr>
              <a:t>agent</a:t>
            </a:r>
            <a:r>
              <a:rPr lang="en-US" sz="2400" b="1" dirty="0" smtClean="0"/>
              <a:t> in the work </a:t>
            </a:r>
            <a:endParaRPr lang="en-US" sz="2400" b="1" dirty="0"/>
          </a:p>
        </p:txBody>
      </p:sp>
      <p:pic>
        <p:nvPicPr>
          <p:cNvPr id="8194" name="Picture 2" descr="Image result for Charles Finney"/>
          <p:cNvPicPr>
            <a:picLocks noChangeAspect="1" noChangeArrowheads="1"/>
          </p:cNvPicPr>
          <p:nvPr/>
        </p:nvPicPr>
        <p:blipFill>
          <a:blip r:embed="rId2" cstate="print"/>
          <a:srcRect/>
          <a:stretch>
            <a:fillRect/>
          </a:stretch>
        </p:blipFill>
        <p:spPr bwMode="auto">
          <a:xfrm>
            <a:off x="6858000" y="381000"/>
            <a:ext cx="1981200" cy="2526030"/>
          </a:xfrm>
          <a:prstGeom prst="rect">
            <a:avLst/>
          </a:prstGeom>
          <a:noFill/>
          <a:ln w="28575">
            <a:solidFill>
              <a:schemeClr val="accent2">
                <a:lumMod val="40000"/>
                <a:lumOff val="60000"/>
              </a:schemeClr>
            </a:solidFill>
          </a:ln>
        </p:spPr>
      </p:pic>
      <p:sp>
        <p:nvSpPr>
          <p:cNvPr id="4" name="TextBox 3"/>
          <p:cNvSpPr txBox="1"/>
          <p:nvPr/>
        </p:nvSpPr>
        <p:spPr>
          <a:xfrm>
            <a:off x="533400" y="457200"/>
            <a:ext cx="7696200" cy="584775"/>
          </a:xfrm>
          <a:prstGeom prst="rect">
            <a:avLst/>
          </a:prstGeom>
          <a:noFill/>
        </p:spPr>
        <p:txBody>
          <a:bodyPr wrap="square" rtlCol="0">
            <a:spAutoFit/>
          </a:bodyPr>
          <a:lstStyle/>
          <a:p>
            <a:r>
              <a:rPr lang="en-US" sz="3200" b="1" dirty="0" smtClean="0">
                <a:solidFill>
                  <a:srgbClr val="99FFCC"/>
                </a:solidFill>
              </a:rPr>
              <a:t>Charles Finney  1792-1875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 result for cart before horse pics"/>
          <p:cNvPicPr>
            <a:picLocks noChangeAspect="1" noChangeArrowheads="1"/>
          </p:cNvPicPr>
          <p:nvPr/>
        </p:nvPicPr>
        <p:blipFill>
          <a:blip r:embed="rId2" cstate="print"/>
          <a:srcRect/>
          <a:stretch>
            <a:fillRect/>
          </a:stretch>
        </p:blipFill>
        <p:spPr bwMode="auto">
          <a:xfrm>
            <a:off x="1447800" y="1905000"/>
            <a:ext cx="6286500" cy="3743325"/>
          </a:xfrm>
          <a:prstGeom prst="rect">
            <a:avLst/>
          </a:prstGeom>
          <a:noFill/>
          <a:ln w="57150">
            <a:solidFill>
              <a:schemeClr val="accent2">
                <a:lumMod val="60000"/>
                <a:lumOff val="40000"/>
              </a:schemeClr>
            </a:solidFill>
          </a:ln>
        </p:spPr>
      </p:pic>
      <p:sp>
        <p:nvSpPr>
          <p:cNvPr id="3" name="TextBox 2"/>
          <p:cNvSpPr txBox="1"/>
          <p:nvPr/>
        </p:nvSpPr>
        <p:spPr>
          <a:xfrm>
            <a:off x="1143000" y="381000"/>
            <a:ext cx="7010400" cy="1384995"/>
          </a:xfrm>
          <a:prstGeom prst="rect">
            <a:avLst/>
          </a:prstGeom>
          <a:noFill/>
        </p:spPr>
        <p:txBody>
          <a:bodyPr wrap="square" rtlCol="0">
            <a:spAutoFit/>
          </a:bodyPr>
          <a:lstStyle/>
          <a:p>
            <a:pPr algn="ctr"/>
            <a:r>
              <a:rPr lang="en-US" sz="2800" b="1" dirty="0" smtClean="0">
                <a:solidFill>
                  <a:schemeClr val="accent2">
                    <a:lumMod val="40000"/>
                    <a:lumOff val="60000"/>
                  </a:schemeClr>
                </a:solidFill>
              </a:rPr>
              <a:t>Obedience before Faith, Law before Spirit, Works to gain Grace . . . All putting the Cart before the Horse </a:t>
            </a:r>
            <a:endParaRPr lang="en-US" sz="2800" b="1" dirty="0">
              <a:solidFill>
                <a:schemeClr val="accent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p:cTn id="12" dur="500" fill="hold"/>
                                        <p:tgtEl>
                                          <p:spTgt spid="39938"/>
                                        </p:tgtEl>
                                        <p:attrNameLst>
                                          <p:attrName>ppt_w</p:attrName>
                                        </p:attrNameLst>
                                      </p:cBhvr>
                                      <p:tavLst>
                                        <p:tav tm="0">
                                          <p:val>
                                            <p:fltVal val="0"/>
                                          </p:val>
                                        </p:tav>
                                        <p:tav tm="100000">
                                          <p:val>
                                            <p:strVal val="#ppt_w"/>
                                          </p:val>
                                        </p:tav>
                                      </p:tavLst>
                                    </p:anim>
                                    <p:anim calcmode="lin" valueType="num">
                                      <p:cBhvr>
                                        <p:cTn id="13" dur="500" fill="hold"/>
                                        <p:tgtEl>
                                          <p:spTgt spid="39938"/>
                                        </p:tgtEl>
                                        <p:attrNameLst>
                                          <p:attrName>ppt_h</p:attrName>
                                        </p:attrNameLst>
                                      </p:cBhvr>
                                      <p:tavLst>
                                        <p:tav tm="0">
                                          <p:val>
                                            <p:fltVal val="0"/>
                                          </p:val>
                                        </p:tav>
                                        <p:tav tm="100000">
                                          <p:val>
                                            <p:strVal val="#ppt_h"/>
                                          </p:val>
                                        </p:tav>
                                      </p:tavLst>
                                    </p:anim>
                                    <p:animEffect transition="in" filter="fade">
                                      <p:cBhvr>
                                        <p:cTn id="14"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153400" cy="4708981"/>
          </a:xfrm>
          <a:prstGeom prst="rect">
            <a:avLst/>
          </a:prstGeom>
          <a:noFill/>
        </p:spPr>
        <p:txBody>
          <a:bodyPr wrap="square" rtlCol="0">
            <a:spAutoFit/>
          </a:bodyPr>
          <a:lstStyle/>
          <a:p>
            <a:pPr algn="ctr">
              <a:spcAft>
                <a:spcPts val="1800"/>
              </a:spcAft>
            </a:pPr>
            <a:r>
              <a:rPr lang="en-US" sz="4000" b="1" dirty="0" smtClean="0">
                <a:solidFill>
                  <a:srgbClr val="99CCFF"/>
                </a:solidFill>
              </a:rPr>
              <a:t>Good Hermeneutics Includes:</a:t>
            </a:r>
          </a:p>
          <a:p>
            <a:pPr algn="ctr">
              <a:spcAft>
                <a:spcPts val="1800"/>
              </a:spcAft>
            </a:pPr>
            <a:r>
              <a:rPr lang="en-US" sz="4000" b="1" dirty="0" smtClean="0"/>
              <a:t>Observation</a:t>
            </a:r>
          </a:p>
          <a:p>
            <a:pPr algn="ctr">
              <a:spcAft>
                <a:spcPts val="1800"/>
              </a:spcAft>
            </a:pPr>
            <a:r>
              <a:rPr lang="en-US" sz="4000" b="1" dirty="0" smtClean="0"/>
              <a:t>Interpretation</a:t>
            </a:r>
          </a:p>
          <a:p>
            <a:pPr algn="ctr">
              <a:spcAft>
                <a:spcPts val="1800"/>
              </a:spcAft>
            </a:pPr>
            <a:r>
              <a:rPr lang="en-US" sz="4000" b="1" dirty="0" smtClean="0"/>
              <a:t>Application</a:t>
            </a:r>
          </a:p>
          <a:p>
            <a:pPr algn="ctr">
              <a:spcAft>
                <a:spcPts val="1800"/>
              </a:spcAft>
            </a:pPr>
            <a:r>
              <a:rPr lang="en-US" sz="4000" b="1" dirty="0" smtClean="0">
                <a:solidFill>
                  <a:srgbClr val="99CCFF"/>
                </a:solidFill>
              </a:rPr>
              <a:t>Today Interpretation is being left out of the </a:t>
            </a:r>
            <a:r>
              <a:rPr lang="en-US" sz="4000" b="1" dirty="0" err="1" smtClean="0">
                <a:solidFill>
                  <a:srgbClr val="99CCFF"/>
                </a:solidFill>
              </a:rPr>
              <a:t>porcess</a:t>
            </a:r>
            <a:endParaRPr lang="en-US" sz="4000" b="1" dirty="0">
              <a:solidFill>
                <a:srgbClr val="99CCFF"/>
              </a:solidFill>
            </a:endParaRPr>
          </a:p>
        </p:txBody>
      </p:sp>
      <p:cxnSp>
        <p:nvCxnSpPr>
          <p:cNvPr id="4" name="Straight Connector 3"/>
          <p:cNvCxnSpPr/>
          <p:nvPr/>
        </p:nvCxnSpPr>
        <p:spPr>
          <a:xfrm flipV="1">
            <a:off x="2667000" y="2133600"/>
            <a:ext cx="3657600" cy="838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43200" y="2209800"/>
            <a:ext cx="3657600" cy="76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001000" cy="3046988"/>
          </a:xfrm>
          <a:prstGeom prst="rect">
            <a:avLst/>
          </a:prstGeom>
          <a:noFill/>
        </p:spPr>
        <p:txBody>
          <a:bodyPr wrap="square" rtlCol="0">
            <a:spAutoFit/>
          </a:bodyPr>
          <a:lstStyle/>
          <a:p>
            <a:pPr algn="ctr">
              <a:spcAft>
                <a:spcPts val="1800"/>
              </a:spcAft>
            </a:pPr>
            <a:r>
              <a:rPr lang="en-US" sz="2400" b="1" dirty="0" smtClean="0">
                <a:solidFill>
                  <a:srgbClr val="99CCFF"/>
                </a:solidFill>
              </a:rPr>
              <a:t>Adding to grace, either before or </a:t>
            </a:r>
            <a:br>
              <a:rPr lang="en-US" sz="2400" b="1" dirty="0" smtClean="0">
                <a:solidFill>
                  <a:srgbClr val="99CCFF"/>
                </a:solidFill>
              </a:rPr>
            </a:br>
            <a:r>
              <a:rPr lang="en-US" sz="2400" b="1" dirty="0" smtClean="0">
                <a:solidFill>
                  <a:srgbClr val="99CCFF"/>
                </a:solidFill>
              </a:rPr>
              <a:t>after faith, nullifies grace</a:t>
            </a:r>
          </a:p>
          <a:p>
            <a:pPr algn="ctr">
              <a:spcAft>
                <a:spcPts val="1800"/>
              </a:spcAft>
            </a:pPr>
            <a:r>
              <a:rPr lang="en-US" sz="2400" b="1" dirty="0" smtClean="0">
                <a:solidFill>
                  <a:srgbClr val="FFFF00"/>
                </a:solidFill>
              </a:rPr>
              <a:t>Galatians 5:4  </a:t>
            </a:r>
            <a:r>
              <a:rPr lang="en-US" sz="2400" b="1" dirty="0" smtClean="0"/>
              <a:t/>
            </a:r>
            <a:br>
              <a:rPr lang="en-US" sz="2400" b="1" dirty="0" smtClean="0"/>
            </a:br>
            <a:r>
              <a:rPr lang="en-US" sz="2400" b="1" dirty="0" smtClean="0"/>
              <a:t>You have been severed from Christ, you who </a:t>
            </a:r>
            <a:br>
              <a:rPr lang="en-US" sz="2400" b="1" dirty="0" smtClean="0"/>
            </a:br>
            <a:r>
              <a:rPr lang="en-US" sz="2400" b="1" dirty="0" smtClean="0"/>
              <a:t>are seeking to be justified by law; </a:t>
            </a:r>
            <a:br>
              <a:rPr lang="en-US" sz="2400" b="1" dirty="0" smtClean="0"/>
            </a:br>
            <a:r>
              <a:rPr lang="en-US" sz="2400" b="1" dirty="0" smtClean="0"/>
              <a:t>you have fallen from grace.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229600" cy="3816429"/>
          </a:xfrm>
          <a:prstGeom prst="rect">
            <a:avLst/>
          </a:prstGeom>
          <a:noFill/>
        </p:spPr>
        <p:txBody>
          <a:bodyPr wrap="square" rtlCol="0">
            <a:spAutoFit/>
          </a:bodyPr>
          <a:lstStyle/>
          <a:p>
            <a:pPr>
              <a:spcAft>
                <a:spcPts val="1200"/>
              </a:spcAft>
            </a:pPr>
            <a:r>
              <a:rPr lang="en-US" sz="2400" b="1" dirty="0" smtClean="0">
                <a:solidFill>
                  <a:srgbClr val="99CCFF"/>
                </a:solidFill>
              </a:rPr>
              <a:t>So What is the Solution to the Rejection of Grace?</a:t>
            </a:r>
          </a:p>
          <a:p>
            <a:pPr marL="457200" indent="-457200">
              <a:spcAft>
                <a:spcPts val="1200"/>
              </a:spcAft>
              <a:buFont typeface="+mj-lt"/>
              <a:buAutoNum type="arabicPeriod"/>
            </a:pPr>
            <a:r>
              <a:rPr lang="en-US" sz="2400" b="1" dirty="0" smtClean="0"/>
              <a:t>Be aware that there is a problem</a:t>
            </a:r>
          </a:p>
          <a:p>
            <a:pPr marL="457200" indent="-457200">
              <a:spcAft>
                <a:spcPts val="1200"/>
              </a:spcAft>
              <a:buFont typeface="+mj-lt"/>
              <a:buAutoNum type="arabicPeriod"/>
            </a:pPr>
            <a:r>
              <a:rPr lang="en-US" sz="2400" b="1" dirty="0" smtClean="0"/>
              <a:t>Be aware of our inherit nature that is opposed to grace: </a:t>
            </a:r>
            <a:r>
              <a:rPr lang="en-US" sz="2400" b="1" dirty="0" smtClean="0">
                <a:solidFill>
                  <a:srgbClr val="99FFCC"/>
                </a:solidFill>
              </a:rPr>
              <a:t>Conditioning - Pride - Insecurity</a:t>
            </a:r>
            <a:endParaRPr lang="en-US" sz="2400" b="1" dirty="0" smtClean="0"/>
          </a:p>
          <a:p>
            <a:pPr marL="457200" indent="-457200">
              <a:spcAft>
                <a:spcPts val="1200"/>
              </a:spcAft>
              <a:buFont typeface="+mj-lt"/>
              <a:buAutoNum type="arabicPeriod"/>
            </a:pPr>
            <a:r>
              <a:rPr lang="en-US" sz="2400" b="1" dirty="0" smtClean="0"/>
              <a:t>Recognize that Grace distinguishes God’s plan from all other religions</a:t>
            </a:r>
          </a:p>
          <a:p>
            <a:pPr marL="457200" indent="-457200">
              <a:spcAft>
                <a:spcPts val="1200"/>
              </a:spcAft>
              <a:buFont typeface="+mj-lt"/>
              <a:buAutoNum type="arabicPeriod"/>
            </a:pPr>
            <a:r>
              <a:rPr lang="en-US" sz="2400" b="1" dirty="0" smtClean="0"/>
              <a:t>See Grace in every part of the Word of God</a:t>
            </a:r>
          </a:p>
          <a:p>
            <a:pPr marL="457200" indent="-457200">
              <a:spcAft>
                <a:spcPts val="1200"/>
              </a:spcAft>
              <a:buFont typeface="+mj-lt"/>
              <a:buAutoNum type="arabicPeriod"/>
            </a:pPr>
            <a:r>
              <a:rPr lang="en-US" sz="2400" b="1" dirty="0" smtClean="0"/>
              <a:t>Study the Word with the eyes of Grace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077200" cy="3046988"/>
          </a:xfrm>
          <a:prstGeom prst="rect">
            <a:avLst/>
          </a:prstGeom>
          <a:noFill/>
        </p:spPr>
        <p:txBody>
          <a:bodyPr wrap="square" rtlCol="0">
            <a:spAutoFit/>
          </a:bodyPr>
          <a:lstStyle/>
          <a:p>
            <a:pPr algn="ctr"/>
            <a:r>
              <a:rPr lang="en-US" sz="2400" b="1" dirty="0" smtClean="0">
                <a:solidFill>
                  <a:srgbClr val="FFFF00"/>
                </a:solidFill>
              </a:rPr>
              <a:t>Mark 4:24-25  </a:t>
            </a:r>
            <a:r>
              <a:rPr lang="en-US" sz="2400" b="1" dirty="0" smtClean="0"/>
              <a:t/>
            </a:r>
            <a:br>
              <a:rPr lang="en-US" sz="2400" b="1" dirty="0" smtClean="0"/>
            </a:br>
            <a:r>
              <a:rPr lang="en-US" sz="2400" b="1" dirty="0" smtClean="0"/>
              <a:t>And He (Jesus) was saying to them, Take care what you listen to. By your standard of measure </a:t>
            </a:r>
            <a:r>
              <a:rPr lang="en-US" sz="2400" b="1" dirty="0" smtClean="0">
                <a:solidFill>
                  <a:srgbClr val="99CCFF"/>
                </a:solidFill>
              </a:rPr>
              <a:t>(Grace or Law, Works or Faith)  </a:t>
            </a:r>
            <a:r>
              <a:rPr lang="en-US" sz="2400" b="1" dirty="0" smtClean="0"/>
              <a:t>it will be measured to you; and more will be given you besides. For whoever has, to him more shall be given; and whoever does not have, even what he has shall be taken away from him.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5970865"/>
          </a:xfrm>
          <a:prstGeom prst="rect">
            <a:avLst/>
          </a:prstGeom>
          <a:noFill/>
        </p:spPr>
        <p:txBody>
          <a:bodyPr wrap="square" rtlCol="0">
            <a:spAutoFit/>
          </a:bodyPr>
          <a:lstStyle/>
          <a:p>
            <a:pPr>
              <a:spcAft>
                <a:spcPts val="1200"/>
              </a:spcAft>
            </a:pPr>
            <a:r>
              <a:rPr lang="en-US" sz="2400" b="1" dirty="0" smtClean="0">
                <a:solidFill>
                  <a:srgbClr val="99CCFF"/>
                </a:solidFill>
              </a:rPr>
              <a:t>So What is the Solution to the Rejection of Grace?</a:t>
            </a:r>
          </a:p>
          <a:p>
            <a:pPr marL="457200" indent="-457200">
              <a:spcAft>
                <a:spcPts val="1200"/>
              </a:spcAft>
              <a:buFont typeface="+mj-lt"/>
              <a:buAutoNum type="arabicPeriod"/>
            </a:pPr>
            <a:r>
              <a:rPr lang="en-US" sz="2400" b="1" dirty="0" smtClean="0"/>
              <a:t>Be aware that there is a problem</a:t>
            </a:r>
          </a:p>
          <a:p>
            <a:pPr marL="457200" indent="-457200">
              <a:spcAft>
                <a:spcPts val="1200"/>
              </a:spcAft>
              <a:buFont typeface="+mj-lt"/>
              <a:buAutoNum type="arabicPeriod"/>
            </a:pPr>
            <a:r>
              <a:rPr lang="en-US" sz="2400" b="1" dirty="0" smtClean="0"/>
              <a:t>Be aware of our inherit nature that is opposed to grace: </a:t>
            </a:r>
            <a:r>
              <a:rPr lang="en-US" sz="2400" b="1" dirty="0" smtClean="0">
                <a:solidFill>
                  <a:srgbClr val="99FFCC"/>
                </a:solidFill>
              </a:rPr>
              <a:t>Conditioning - Pride - Insecurity</a:t>
            </a:r>
          </a:p>
          <a:p>
            <a:pPr marL="457200" indent="-457200">
              <a:spcAft>
                <a:spcPts val="1200"/>
              </a:spcAft>
              <a:buFont typeface="+mj-lt"/>
              <a:buAutoNum type="arabicPeriod"/>
            </a:pPr>
            <a:r>
              <a:rPr lang="en-US" sz="2400" b="1" dirty="0" smtClean="0"/>
              <a:t>Recognize that Grace distinguishes God’s plan from all other religions</a:t>
            </a:r>
          </a:p>
          <a:p>
            <a:pPr marL="457200" indent="-457200">
              <a:spcAft>
                <a:spcPts val="1200"/>
              </a:spcAft>
              <a:buFont typeface="+mj-lt"/>
              <a:buAutoNum type="arabicPeriod"/>
            </a:pPr>
            <a:r>
              <a:rPr lang="en-US" sz="2400" b="1" dirty="0" smtClean="0"/>
              <a:t>See Grace in every part of the Word of God</a:t>
            </a:r>
          </a:p>
          <a:p>
            <a:pPr marL="457200" indent="-457200">
              <a:spcAft>
                <a:spcPts val="1200"/>
              </a:spcAft>
              <a:buFont typeface="+mj-lt"/>
              <a:buAutoNum type="arabicPeriod"/>
            </a:pPr>
            <a:r>
              <a:rPr lang="en-US" sz="2400" b="1" dirty="0" smtClean="0"/>
              <a:t>Study the Word with the eyes of Grace</a:t>
            </a:r>
          </a:p>
          <a:p>
            <a:pPr marL="457200" lvl="0" indent="-457200">
              <a:spcAft>
                <a:spcPts val="1200"/>
              </a:spcAft>
              <a:buFont typeface="+mj-lt"/>
              <a:buAutoNum type="arabicPeriod"/>
            </a:pPr>
            <a:r>
              <a:rPr lang="en-US" sz="2400" b="1" dirty="0" smtClean="0"/>
              <a:t>Humility:  Living in grace keeps us humble which allows us to experience more grace</a:t>
            </a:r>
          </a:p>
          <a:p>
            <a:pPr marL="801688">
              <a:spcAft>
                <a:spcPts val="1200"/>
              </a:spcAft>
            </a:pPr>
            <a:r>
              <a:rPr lang="en-US" sz="2400" b="1" dirty="0" smtClean="0">
                <a:solidFill>
                  <a:srgbClr val="FFFF00"/>
                </a:solidFill>
              </a:rPr>
              <a:t>James 4:6  </a:t>
            </a:r>
            <a:r>
              <a:rPr lang="en-US" sz="2400" b="1" dirty="0" smtClean="0"/>
              <a:t>But He gives a greater grace. Therefore . . . God is opposed to the proud, but gives grace to the humble.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Grace pics"/>
          <p:cNvPicPr>
            <a:picLocks noChangeAspect="1" noChangeArrowheads="1"/>
          </p:cNvPicPr>
          <p:nvPr/>
        </p:nvPicPr>
        <p:blipFill>
          <a:blip r:embed="rId2" cstate="print"/>
          <a:srcRect/>
          <a:stretch>
            <a:fillRect/>
          </a:stretch>
        </p:blipFill>
        <p:spPr bwMode="auto">
          <a:xfrm>
            <a:off x="0" y="0"/>
            <a:ext cx="8534400" cy="4114800"/>
          </a:xfrm>
          <a:prstGeom prst="rect">
            <a:avLst/>
          </a:prstGeom>
          <a:noFill/>
        </p:spPr>
      </p:pic>
      <p:sp>
        <p:nvSpPr>
          <p:cNvPr id="3" name="TextBox 2"/>
          <p:cNvSpPr txBox="1"/>
          <p:nvPr/>
        </p:nvSpPr>
        <p:spPr>
          <a:xfrm>
            <a:off x="304800" y="4191000"/>
            <a:ext cx="7162800" cy="2031325"/>
          </a:xfrm>
          <a:prstGeom prst="rect">
            <a:avLst/>
          </a:prstGeom>
          <a:noFill/>
        </p:spPr>
        <p:txBody>
          <a:bodyPr wrap="square" rtlCol="0">
            <a:spAutoFit/>
          </a:bodyPr>
          <a:lstStyle/>
          <a:p>
            <a:r>
              <a:rPr lang="en-US" sz="3600" dirty="0" smtClean="0"/>
              <a:t>WHY WOULD WE EVER TURN AWAY FROM THE GRACE </a:t>
            </a:r>
            <a:br>
              <a:rPr lang="en-US" sz="3600" dirty="0" smtClean="0"/>
            </a:br>
            <a:r>
              <a:rPr lang="en-US" sz="3600" dirty="0" smtClean="0"/>
              <a:t>OF GOD?</a:t>
            </a:r>
          </a:p>
          <a:p>
            <a:endParaRPr lang="en-US" dirty="0"/>
          </a:p>
        </p:txBody>
      </p:sp>
      <p:sp>
        <p:nvSpPr>
          <p:cNvPr id="4" name="TextBox 3"/>
          <p:cNvSpPr txBox="1"/>
          <p:nvPr/>
        </p:nvSpPr>
        <p:spPr>
          <a:xfrm>
            <a:off x="3810000" y="6172200"/>
            <a:ext cx="5105400" cy="307777"/>
          </a:xfrm>
          <a:prstGeom prst="rect">
            <a:avLst/>
          </a:prstGeom>
          <a:noFill/>
        </p:spPr>
        <p:txBody>
          <a:bodyPr wrap="square" rtlCol="0">
            <a:spAutoFit/>
          </a:bodyPr>
          <a:lstStyle/>
          <a:p>
            <a:pPr algn="r"/>
            <a:r>
              <a:rPr lang="en-US" sz="1400" dirty="0" smtClean="0"/>
              <a:t>Copyright © 2016 Grace Gospel Missions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animEffect transition="in" filter="fade">
                                      <p:cBhvr>
                                        <p:cTn id="9" dur="5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153400" cy="4016484"/>
          </a:xfrm>
          <a:prstGeom prst="rect">
            <a:avLst/>
          </a:prstGeom>
          <a:noFill/>
        </p:spPr>
        <p:txBody>
          <a:bodyPr wrap="square" rtlCol="0">
            <a:spAutoFit/>
          </a:bodyPr>
          <a:lstStyle/>
          <a:p>
            <a:pPr algn="ctr">
              <a:spcAft>
                <a:spcPts val="1800"/>
              </a:spcAft>
            </a:pPr>
            <a:r>
              <a:rPr lang="en-US" sz="2400" b="1" dirty="0">
                <a:solidFill>
                  <a:srgbClr val="FFFF00"/>
                </a:solidFill>
              </a:rPr>
              <a:t>Romans 11:6  </a:t>
            </a:r>
            <a:r>
              <a:rPr lang="en-US" sz="2400" b="1" dirty="0" smtClean="0"/>
              <a:t/>
            </a:r>
            <a:br>
              <a:rPr lang="en-US" sz="2400" b="1" dirty="0" smtClean="0"/>
            </a:br>
            <a:r>
              <a:rPr lang="en-US" sz="2400" b="1" dirty="0" smtClean="0"/>
              <a:t>But </a:t>
            </a:r>
            <a:r>
              <a:rPr lang="en-US" sz="2400" b="1" dirty="0"/>
              <a:t>if it is by grace, it is no longer on the basis of works, otherwise grace is no longer grace.</a:t>
            </a:r>
          </a:p>
          <a:p>
            <a:pPr algn="ctr">
              <a:spcAft>
                <a:spcPts val="1800"/>
              </a:spcAft>
            </a:pPr>
            <a:r>
              <a:rPr lang="en-US" sz="2400" b="1" dirty="0">
                <a:solidFill>
                  <a:srgbClr val="FFC000"/>
                </a:solidFill>
              </a:rPr>
              <a:t>Romans 4:16  </a:t>
            </a:r>
            <a:r>
              <a:rPr lang="en-US" sz="2400" b="1" dirty="0" smtClean="0"/>
              <a:t/>
            </a:r>
            <a:br>
              <a:rPr lang="en-US" sz="2400" b="1" dirty="0" smtClean="0"/>
            </a:br>
            <a:r>
              <a:rPr lang="en-US" sz="2400" b="1" dirty="0" smtClean="0"/>
              <a:t>For </a:t>
            </a:r>
            <a:r>
              <a:rPr lang="en-US" sz="2400" b="1" dirty="0"/>
              <a:t>this reason it (the unconditional promise to Abraham)  is by faith, in order that it may be in accordance with grace, so that the promise will be guaranteed to all the descendants, not only to those who are of the Law, but also to those who are of the faith of Abraham</a:t>
            </a:r>
            <a:r>
              <a:rPr lang="en-US" sz="2400" b="1" i="1" dirty="0"/>
              <a:t>, who is the father of us all</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153400" cy="3370153"/>
          </a:xfrm>
          <a:prstGeom prst="rect">
            <a:avLst/>
          </a:prstGeom>
          <a:noFill/>
        </p:spPr>
        <p:txBody>
          <a:bodyPr wrap="square" rtlCol="0">
            <a:spAutoFit/>
          </a:bodyPr>
          <a:lstStyle/>
          <a:p>
            <a:pPr algn="ctr">
              <a:spcAft>
                <a:spcPts val="1800"/>
              </a:spcAft>
            </a:pPr>
            <a:r>
              <a:rPr lang="en-US" sz="2400" b="1" dirty="0"/>
              <a:t>The word </a:t>
            </a:r>
            <a:r>
              <a:rPr lang="en-US" sz="2400" b="1" dirty="0" smtClean="0"/>
              <a:t>grace in NT Greek is </a:t>
            </a:r>
            <a:r>
              <a:rPr lang="en-US" sz="2400" b="1" dirty="0" err="1" smtClean="0">
                <a:solidFill>
                  <a:srgbClr val="FFFF00"/>
                </a:solidFill>
              </a:rPr>
              <a:t>CHARIS</a:t>
            </a:r>
            <a:r>
              <a:rPr lang="en-US" sz="2400" b="1" dirty="0" smtClean="0">
                <a:solidFill>
                  <a:srgbClr val="FFFF00"/>
                </a:solidFill>
              </a:rPr>
              <a:t>  </a:t>
            </a:r>
          </a:p>
          <a:p>
            <a:pPr algn="ctr">
              <a:spcAft>
                <a:spcPts val="1800"/>
              </a:spcAft>
            </a:pPr>
            <a:r>
              <a:rPr lang="en-US" sz="2400" b="1" dirty="0" smtClean="0">
                <a:solidFill>
                  <a:srgbClr val="99CCFF"/>
                </a:solidFill>
              </a:rPr>
              <a:t>It is </a:t>
            </a:r>
            <a:r>
              <a:rPr lang="en-US" sz="2400" b="1" dirty="0">
                <a:solidFill>
                  <a:srgbClr val="99CCFF"/>
                </a:solidFill>
              </a:rPr>
              <a:t>found about </a:t>
            </a:r>
            <a:r>
              <a:rPr lang="en-US" sz="2400" b="1" dirty="0" smtClean="0">
                <a:solidFill>
                  <a:srgbClr val="99CCFF"/>
                </a:solidFill>
              </a:rPr>
              <a:t>160 </a:t>
            </a:r>
            <a:r>
              <a:rPr lang="en-US" sz="2400" b="1" dirty="0">
                <a:solidFill>
                  <a:srgbClr val="99CCFF"/>
                </a:solidFill>
              </a:rPr>
              <a:t>times in the </a:t>
            </a:r>
            <a:r>
              <a:rPr lang="en-US" sz="2400" b="1" dirty="0" smtClean="0">
                <a:solidFill>
                  <a:srgbClr val="99CCFF"/>
                </a:solidFill>
              </a:rPr>
              <a:t>NT  </a:t>
            </a:r>
          </a:p>
          <a:p>
            <a:pPr algn="ctr">
              <a:spcAft>
                <a:spcPts val="1800"/>
              </a:spcAft>
            </a:pPr>
            <a:r>
              <a:rPr lang="en-US" sz="2400" b="1" dirty="0" smtClean="0">
                <a:solidFill>
                  <a:srgbClr val="FFFF99"/>
                </a:solidFill>
              </a:rPr>
              <a:t>It </a:t>
            </a:r>
            <a:r>
              <a:rPr lang="en-US" sz="2400" b="1" dirty="0">
                <a:solidFill>
                  <a:srgbClr val="FFFF99"/>
                </a:solidFill>
              </a:rPr>
              <a:t>is an important word and even </a:t>
            </a:r>
            <a:r>
              <a:rPr lang="en-US" sz="2400" b="1" dirty="0" smtClean="0">
                <a:solidFill>
                  <a:srgbClr val="FFFF99"/>
                </a:solidFill>
              </a:rPr>
              <a:t/>
            </a:r>
            <a:br>
              <a:rPr lang="en-US" sz="2400" b="1" dirty="0" smtClean="0">
                <a:solidFill>
                  <a:srgbClr val="FFFF99"/>
                </a:solidFill>
              </a:rPr>
            </a:br>
            <a:r>
              <a:rPr lang="en-US" sz="2400" b="1" dirty="0" smtClean="0">
                <a:solidFill>
                  <a:srgbClr val="FFFF99"/>
                </a:solidFill>
              </a:rPr>
              <a:t>more </a:t>
            </a:r>
            <a:r>
              <a:rPr lang="en-US" sz="2400" b="1" dirty="0">
                <a:solidFill>
                  <a:srgbClr val="FFFF99"/>
                </a:solidFill>
              </a:rPr>
              <a:t>important </a:t>
            </a:r>
            <a:r>
              <a:rPr lang="en-US" sz="2400" b="1" dirty="0" smtClean="0">
                <a:solidFill>
                  <a:srgbClr val="FFFF99"/>
                </a:solidFill>
              </a:rPr>
              <a:t>concept  </a:t>
            </a:r>
          </a:p>
          <a:p>
            <a:pPr algn="ctr">
              <a:spcAft>
                <a:spcPts val="1800"/>
              </a:spcAft>
            </a:pPr>
            <a:r>
              <a:rPr lang="en-US" sz="2400" b="1" dirty="0" smtClean="0">
                <a:solidFill>
                  <a:srgbClr val="92D050"/>
                </a:solidFill>
              </a:rPr>
              <a:t>I </a:t>
            </a:r>
            <a:r>
              <a:rPr lang="en-US" sz="2400" b="1" dirty="0">
                <a:solidFill>
                  <a:srgbClr val="92D050"/>
                </a:solidFill>
              </a:rPr>
              <a:t>would venture to say the most important functioning concept in the Christian's salvation </a:t>
            </a:r>
            <a:r>
              <a:rPr lang="en-US" sz="2400" b="1" dirty="0" smtClean="0">
                <a:solidFill>
                  <a:srgbClr val="92D050"/>
                </a:solidFill>
              </a:rPr>
              <a:t/>
            </a:r>
            <a:br>
              <a:rPr lang="en-US" sz="2400" b="1" dirty="0" smtClean="0">
                <a:solidFill>
                  <a:srgbClr val="92D050"/>
                </a:solidFill>
              </a:rPr>
            </a:br>
            <a:r>
              <a:rPr lang="en-US" sz="2400" b="1" dirty="0" smtClean="0">
                <a:solidFill>
                  <a:srgbClr val="92D050"/>
                </a:solidFill>
              </a:rPr>
              <a:t>and  Spiritual life</a:t>
            </a:r>
            <a:endParaRPr lang="en-US"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4339650"/>
          </a:xfrm>
          <a:prstGeom prst="rect">
            <a:avLst/>
          </a:prstGeom>
          <a:noFill/>
        </p:spPr>
        <p:txBody>
          <a:bodyPr wrap="square" rtlCol="0">
            <a:spAutoFit/>
          </a:bodyPr>
          <a:lstStyle/>
          <a:p>
            <a:pPr algn="ctr">
              <a:spcAft>
                <a:spcPts val="1800"/>
              </a:spcAft>
            </a:pPr>
            <a:r>
              <a:rPr lang="en-US" sz="2400" b="1" dirty="0"/>
              <a:t>All that God is free to do for us as a result of </a:t>
            </a:r>
            <a:r>
              <a:rPr lang="en-US" sz="2400" b="1" dirty="0" smtClean="0"/>
              <a:t/>
            </a:r>
            <a:br>
              <a:rPr lang="en-US" sz="2400" b="1" dirty="0" smtClean="0"/>
            </a:br>
            <a:r>
              <a:rPr lang="en-US" sz="2400" b="1" dirty="0" smtClean="0"/>
              <a:t>Christ‘s  </a:t>
            </a:r>
            <a:r>
              <a:rPr lang="en-US" sz="2400" b="1" dirty="0"/>
              <a:t>deaths upon the </a:t>
            </a:r>
            <a:r>
              <a:rPr lang="en-US" sz="2400" b="1" dirty="0" smtClean="0"/>
              <a:t>Cross</a:t>
            </a:r>
            <a:endParaRPr lang="en-US" sz="2400" b="1" dirty="0"/>
          </a:p>
          <a:p>
            <a:pPr algn="ctr">
              <a:spcAft>
                <a:spcPts val="1800"/>
              </a:spcAft>
            </a:pPr>
            <a:r>
              <a:rPr lang="en-US" sz="2400" b="1" dirty="0">
                <a:solidFill>
                  <a:srgbClr val="FFFF00"/>
                </a:solidFill>
              </a:rPr>
              <a:t>G</a:t>
            </a:r>
            <a:r>
              <a:rPr lang="en-US" sz="2400" b="1" dirty="0"/>
              <a:t>od's </a:t>
            </a:r>
            <a:r>
              <a:rPr lang="en-US" sz="2400" b="1" dirty="0">
                <a:solidFill>
                  <a:srgbClr val="FFFF00"/>
                </a:solidFill>
              </a:rPr>
              <a:t>R</a:t>
            </a:r>
            <a:r>
              <a:rPr lang="en-US" sz="2400" b="1" dirty="0"/>
              <a:t>iches </a:t>
            </a:r>
            <a:r>
              <a:rPr lang="en-US" sz="2400" b="1" dirty="0">
                <a:solidFill>
                  <a:srgbClr val="FFFF00"/>
                </a:solidFill>
              </a:rPr>
              <a:t>A</a:t>
            </a:r>
            <a:r>
              <a:rPr lang="en-US" sz="2400" b="1" dirty="0"/>
              <a:t>t </a:t>
            </a:r>
            <a:r>
              <a:rPr lang="en-US" sz="2400" b="1" dirty="0">
                <a:solidFill>
                  <a:srgbClr val="FFFF00"/>
                </a:solidFill>
              </a:rPr>
              <a:t>C</a:t>
            </a:r>
            <a:r>
              <a:rPr lang="en-US" sz="2400" b="1" dirty="0"/>
              <a:t>hrist's </a:t>
            </a:r>
            <a:r>
              <a:rPr lang="en-US" sz="2400" b="1" dirty="0">
                <a:solidFill>
                  <a:srgbClr val="FFFF00"/>
                </a:solidFill>
              </a:rPr>
              <a:t>E</a:t>
            </a:r>
            <a:r>
              <a:rPr lang="en-US" sz="2400" b="1" dirty="0"/>
              <a:t>xpense</a:t>
            </a:r>
          </a:p>
          <a:p>
            <a:pPr algn="ctr">
              <a:spcAft>
                <a:spcPts val="1800"/>
              </a:spcAft>
            </a:pPr>
            <a:r>
              <a:rPr lang="en-US" sz="2400" b="1" dirty="0">
                <a:solidFill>
                  <a:srgbClr val="99CCFF"/>
                </a:solidFill>
              </a:rPr>
              <a:t>It is free to recipient but it is not </a:t>
            </a:r>
            <a:r>
              <a:rPr lang="en-US" sz="2400" b="1" dirty="0" smtClean="0">
                <a:solidFill>
                  <a:srgbClr val="99CCFF"/>
                </a:solidFill>
              </a:rPr>
              <a:t>Cheap Grace  (</a:t>
            </a:r>
            <a:r>
              <a:rPr lang="en-US" sz="2400" b="1" dirty="0" err="1" smtClean="0">
                <a:solidFill>
                  <a:srgbClr val="99CCFF"/>
                </a:solidFill>
              </a:rPr>
              <a:t>Bonhoeffer</a:t>
            </a:r>
            <a:r>
              <a:rPr lang="en-US" sz="2400" b="1" dirty="0" smtClean="0">
                <a:solidFill>
                  <a:srgbClr val="99CCFF"/>
                </a:solidFill>
              </a:rPr>
              <a:t> and Powell).  Grace cost </a:t>
            </a:r>
            <a:r>
              <a:rPr lang="en-US" sz="2400" b="1" dirty="0">
                <a:solidFill>
                  <a:srgbClr val="99CCFF"/>
                </a:solidFill>
              </a:rPr>
              <a:t>God the highest price which was the death of </a:t>
            </a:r>
            <a:r>
              <a:rPr lang="en-US" sz="2400" b="1" dirty="0" smtClean="0">
                <a:solidFill>
                  <a:srgbClr val="99CCFF"/>
                </a:solidFill>
              </a:rPr>
              <a:t>His Son</a:t>
            </a:r>
            <a:endParaRPr lang="en-US" sz="2400" b="1" dirty="0">
              <a:solidFill>
                <a:srgbClr val="99CCFF"/>
              </a:solidFill>
            </a:endParaRPr>
          </a:p>
          <a:p>
            <a:pPr algn="ctr">
              <a:spcAft>
                <a:spcPts val="1800"/>
              </a:spcAft>
            </a:pPr>
            <a:r>
              <a:rPr lang="en-US" sz="2400" b="1" dirty="0"/>
              <a:t>Grace is the unmerited favor of God toward men</a:t>
            </a:r>
          </a:p>
          <a:p>
            <a:pPr algn="ctr">
              <a:spcAft>
                <a:spcPts val="1800"/>
              </a:spcAft>
            </a:pPr>
            <a:r>
              <a:rPr lang="en-US" sz="2400" b="1" dirty="0">
                <a:solidFill>
                  <a:srgbClr val="FFFF99"/>
                </a:solidFill>
              </a:rPr>
              <a:t>It is a gift from God and therefore cannot be earned or deserved, worked for or based on </a:t>
            </a:r>
            <a:r>
              <a:rPr lang="en-US" sz="2400" b="1" dirty="0" smtClean="0">
                <a:solidFill>
                  <a:srgbClr val="FFFF99"/>
                </a:solidFill>
              </a:rPr>
              <a:t>merit</a:t>
            </a:r>
            <a:endParaRPr lang="en-US" sz="2400" b="1" dirty="0">
              <a:solidFill>
                <a:srgbClr val="FF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86800" cy="5098832"/>
          </a:xfrm>
          <a:prstGeom prst="rect">
            <a:avLst/>
          </a:prstGeom>
          <a:noFill/>
        </p:spPr>
        <p:txBody>
          <a:bodyPr wrap="square" rtlCol="0">
            <a:spAutoFit/>
          </a:bodyPr>
          <a:lstStyle/>
          <a:p>
            <a:pPr>
              <a:spcAft>
                <a:spcPts val="1000"/>
              </a:spcAft>
            </a:pPr>
            <a:r>
              <a:rPr lang="en-US" sz="2200" b="1" dirty="0" smtClean="0">
                <a:solidFill>
                  <a:srgbClr val="00B0F0"/>
                </a:solidFill>
              </a:rPr>
              <a:t>Ten Truths of the Free Grace Message:</a:t>
            </a:r>
          </a:p>
          <a:p>
            <a:pPr marL="635000" indent="-635000">
              <a:spcAft>
                <a:spcPts val="1000"/>
              </a:spcAft>
              <a:buFont typeface="+mj-lt"/>
              <a:buAutoNum type="arabicPeriod"/>
            </a:pPr>
            <a:r>
              <a:rPr lang="en-US" sz="2200" b="1" dirty="0" err="1" smtClean="0"/>
              <a:t>FG</a:t>
            </a:r>
            <a:r>
              <a:rPr lang="en-US" sz="2200" b="1" dirty="0" smtClean="0"/>
              <a:t> teaches that salvation </a:t>
            </a:r>
            <a:r>
              <a:rPr lang="en-US" sz="2200" b="1" dirty="0"/>
              <a:t>is absolutely </a:t>
            </a:r>
            <a:r>
              <a:rPr lang="en-US" sz="2200" b="1" dirty="0" smtClean="0"/>
              <a:t>free</a:t>
            </a:r>
          </a:p>
          <a:p>
            <a:pPr marL="635000" indent="-635000">
              <a:spcAft>
                <a:spcPts val="1000"/>
              </a:spcAft>
              <a:buFont typeface="+mj-lt"/>
              <a:buAutoNum type="arabicPeriod"/>
            </a:pPr>
            <a:r>
              <a:rPr lang="en-US" sz="2200" b="1" dirty="0" smtClean="0"/>
              <a:t>Salvation </a:t>
            </a:r>
            <a:r>
              <a:rPr lang="en-US" sz="2200" b="1" dirty="0"/>
              <a:t>can be received only through </a:t>
            </a:r>
            <a:r>
              <a:rPr lang="en-US" sz="2200" b="1" dirty="0" smtClean="0"/>
              <a:t>faith</a:t>
            </a:r>
          </a:p>
          <a:p>
            <a:pPr marL="635000" indent="-635000">
              <a:spcAft>
                <a:spcPts val="1000"/>
              </a:spcAft>
              <a:buFont typeface="+mj-lt"/>
              <a:buAutoNum type="arabicPeriod"/>
            </a:pPr>
            <a:r>
              <a:rPr lang="en-US" sz="2200" b="1" dirty="0" smtClean="0"/>
              <a:t>The object </a:t>
            </a:r>
            <a:r>
              <a:rPr lang="en-US" sz="2200" b="1" dirty="0"/>
              <a:t>of faith is the Lord Jesus Christ</a:t>
            </a:r>
            <a:r>
              <a:rPr lang="en-US" sz="2200" b="1" dirty="0" smtClean="0"/>
              <a:t>.</a:t>
            </a:r>
          </a:p>
          <a:p>
            <a:pPr marL="635000" indent="-635000">
              <a:spcAft>
                <a:spcPts val="1000"/>
              </a:spcAft>
              <a:buFont typeface="+mj-lt"/>
              <a:buAutoNum type="arabicPeriod"/>
            </a:pPr>
            <a:r>
              <a:rPr lang="en-US" sz="2200" b="1" dirty="0" err="1" smtClean="0"/>
              <a:t>FG</a:t>
            </a:r>
            <a:r>
              <a:rPr lang="en-US" sz="2200" b="1" dirty="0" smtClean="0"/>
              <a:t> teaches the </a:t>
            </a:r>
            <a:r>
              <a:rPr lang="en-US" sz="2200" b="1" dirty="0"/>
              <a:t>finished work of Christ</a:t>
            </a:r>
            <a:r>
              <a:rPr lang="en-US" sz="2200" b="1" dirty="0" smtClean="0"/>
              <a:t>.</a:t>
            </a:r>
          </a:p>
          <a:p>
            <a:pPr marL="635000" indent="-635000">
              <a:spcAft>
                <a:spcPts val="1000"/>
              </a:spcAft>
              <a:buFont typeface="+mj-lt"/>
              <a:buAutoNum type="arabicPeriod"/>
            </a:pPr>
            <a:r>
              <a:rPr lang="en-US" sz="2200" b="1" dirty="0" err="1" smtClean="0"/>
              <a:t>FG</a:t>
            </a:r>
            <a:r>
              <a:rPr lang="en-US" sz="2200" b="1" dirty="0" smtClean="0"/>
              <a:t> is the only </a:t>
            </a:r>
            <a:r>
              <a:rPr lang="en-US" sz="2200" b="1" dirty="0"/>
              <a:t>basis for assurance of </a:t>
            </a:r>
            <a:r>
              <a:rPr lang="en-US" sz="2200" b="1" dirty="0" smtClean="0"/>
              <a:t>salvation</a:t>
            </a:r>
            <a:endParaRPr lang="en-US" sz="2200" b="1" dirty="0"/>
          </a:p>
          <a:p>
            <a:pPr marL="635000" indent="-635000">
              <a:spcAft>
                <a:spcPts val="1000"/>
              </a:spcAft>
              <a:buFont typeface="+mj-lt"/>
              <a:buAutoNum type="arabicPeriod"/>
            </a:pPr>
            <a:r>
              <a:rPr lang="en-US" sz="2200" b="1" dirty="0" err="1" smtClean="0"/>
              <a:t>FG</a:t>
            </a:r>
            <a:r>
              <a:rPr lang="en-US" sz="2200" b="1" dirty="0" smtClean="0"/>
              <a:t> distinguishes </a:t>
            </a:r>
            <a:r>
              <a:rPr lang="en-US" sz="2200" b="1" dirty="0"/>
              <a:t>between salvation and </a:t>
            </a:r>
            <a:r>
              <a:rPr lang="en-US" sz="2200" b="1" dirty="0" smtClean="0"/>
              <a:t>discipleship</a:t>
            </a:r>
            <a:endParaRPr lang="en-US" sz="2200" b="1" dirty="0"/>
          </a:p>
          <a:p>
            <a:pPr marL="635000" indent="-635000">
              <a:spcAft>
                <a:spcPts val="1000"/>
              </a:spcAft>
              <a:buFont typeface="+mj-lt"/>
              <a:buAutoNum type="arabicPeriod"/>
            </a:pPr>
            <a:r>
              <a:rPr lang="en-US" sz="2200" b="1" dirty="0" smtClean="0"/>
              <a:t>The </a:t>
            </a:r>
            <a:r>
              <a:rPr lang="en-US" sz="2200" b="1" dirty="0"/>
              <a:t>Christian life is also by grace through </a:t>
            </a:r>
            <a:r>
              <a:rPr lang="en-US" sz="2200" b="1" dirty="0" smtClean="0"/>
              <a:t>faith</a:t>
            </a:r>
            <a:endParaRPr lang="en-US" sz="2200" b="1" dirty="0"/>
          </a:p>
          <a:p>
            <a:pPr marL="635000" indent="-635000">
              <a:spcAft>
                <a:spcPts val="1000"/>
              </a:spcAft>
              <a:buFont typeface="+mj-lt"/>
              <a:buAutoNum type="arabicPeriod"/>
            </a:pPr>
            <a:r>
              <a:rPr lang="en-US" sz="2200" b="1" dirty="0" err="1" smtClean="0"/>
              <a:t>FG</a:t>
            </a:r>
            <a:r>
              <a:rPr lang="en-US" sz="2200" b="1" dirty="0" smtClean="0"/>
              <a:t>  </a:t>
            </a:r>
            <a:r>
              <a:rPr lang="en-US" sz="2200" b="1" dirty="0"/>
              <a:t>is the best </a:t>
            </a:r>
            <a:r>
              <a:rPr lang="en-US" sz="2200" b="1" dirty="0" smtClean="0"/>
              <a:t>environment for Christian growth</a:t>
            </a:r>
          </a:p>
          <a:p>
            <a:pPr marL="635000" indent="-635000">
              <a:spcAft>
                <a:spcPts val="1000"/>
              </a:spcAft>
              <a:buFont typeface="+mj-lt"/>
              <a:buAutoNum type="arabicPeriod"/>
            </a:pPr>
            <a:r>
              <a:rPr lang="en-US" sz="2200" b="1" dirty="0" smtClean="0"/>
              <a:t>In Free Grace the </a:t>
            </a:r>
            <a:r>
              <a:rPr lang="en-US" sz="2200" b="1" dirty="0"/>
              <a:t>Christian is </a:t>
            </a:r>
            <a:r>
              <a:rPr lang="en-US" sz="2200" b="1" dirty="0" smtClean="0"/>
              <a:t>accountable</a:t>
            </a:r>
          </a:p>
          <a:p>
            <a:pPr marL="635000" indent="-635000">
              <a:spcAft>
                <a:spcPts val="1000"/>
              </a:spcAft>
              <a:buFont typeface="+mj-lt"/>
              <a:buAutoNum type="arabicPeriod"/>
            </a:pPr>
            <a:r>
              <a:rPr lang="en-US" sz="2200" b="1" dirty="0" err="1" smtClean="0"/>
              <a:t>FG</a:t>
            </a:r>
            <a:r>
              <a:rPr lang="en-US" sz="2200" b="1" dirty="0" smtClean="0"/>
              <a:t> is </a:t>
            </a:r>
            <a:r>
              <a:rPr lang="en-US" sz="2200" b="1" dirty="0"/>
              <a:t>committed to </a:t>
            </a:r>
            <a:r>
              <a:rPr lang="en-US" sz="2200" b="1" dirty="0" smtClean="0"/>
              <a:t>accurate </a:t>
            </a:r>
            <a:r>
              <a:rPr lang="en-US" sz="2200" b="1" dirty="0"/>
              <a:t>interpretation of the </a:t>
            </a:r>
            <a:r>
              <a:rPr lang="en-US" sz="2200" b="1" dirty="0" smtClean="0"/>
              <a:t>Bible</a:t>
            </a:r>
            <a:endParaRPr lang="en-US"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800" cy="4493538"/>
          </a:xfrm>
          <a:prstGeom prst="rect">
            <a:avLst/>
          </a:prstGeom>
          <a:noFill/>
        </p:spPr>
        <p:txBody>
          <a:bodyPr wrap="square" rtlCol="0">
            <a:spAutoFit/>
          </a:bodyPr>
          <a:lstStyle/>
          <a:p>
            <a:pPr>
              <a:spcAft>
                <a:spcPts val="1200"/>
              </a:spcAft>
            </a:pPr>
            <a:r>
              <a:rPr lang="en-US" sz="2400" b="1" dirty="0">
                <a:solidFill>
                  <a:srgbClr val="66FF33"/>
                </a:solidFill>
              </a:rPr>
              <a:t>Problems with Grace in the Third-World Church:</a:t>
            </a:r>
          </a:p>
          <a:p>
            <a:pPr marL="457200" lvl="0" indent="-457200">
              <a:spcAft>
                <a:spcPts val="1200"/>
              </a:spcAft>
              <a:buFont typeface="+mj-lt"/>
              <a:buAutoNum type="arabicPeriod"/>
            </a:pPr>
            <a:r>
              <a:rPr lang="en-US" sz="2400" b="1" dirty="0"/>
              <a:t>Improper post salvation teaching by missionaries</a:t>
            </a:r>
          </a:p>
          <a:p>
            <a:pPr marL="457200" lvl="0" indent="-457200">
              <a:spcAft>
                <a:spcPts val="1200"/>
              </a:spcAft>
              <a:buFont typeface="+mj-lt"/>
              <a:buAutoNum type="arabicPeriod"/>
            </a:pPr>
            <a:r>
              <a:rPr lang="en-US" sz="2400" b="1" dirty="0"/>
              <a:t>Lack of proper training for pastors</a:t>
            </a:r>
          </a:p>
          <a:p>
            <a:pPr marL="457200" lvl="0" indent="-457200">
              <a:spcAft>
                <a:spcPts val="1200"/>
              </a:spcAft>
              <a:buFont typeface="+mj-lt"/>
              <a:buAutoNum type="arabicPeriod"/>
            </a:pPr>
            <a:r>
              <a:rPr lang="en-US" sz="2400" b="1" dirty="0"/>
              <a:t>Pastors who want to control congregations</a:t>
            </a:r>
          </a:p>
          <a:p>
            <a:pPr marL="457200" lvl="0" indent="-457200">
              <a:spcAft>
                <a:spcPts val="1200"/>
              </a:spcAft>
              <a:buFont typeface="+mj-lt"/>
              <a:buAutoNum type="arabicPeriod"/>
            </a:pPr>
            <a:r>
              <a:rPr lang="en-US" sz="2400" b="1" dirty="0"/>
              <a:t>Law is easier to teach than grace</a:t>
            </a:r>
          </a:p>
          <a:p>
            <a:pPr marL="457200" lvl="0" indent="-457200">
              <a:spcAft>
                <a:spcPts val="1200"/>
              </a:spcAft>
              <a:buFont typeface="+mj-lt"/>
              <a:buAutoNum type="arabicPeriod"/>
            </a:pPr>
            <a:r>
              <a:rPr lang="en-US" sz="2400" b="1" dirty="0"/>
              <a:t>Law is equated with religion more than grace </a:t>
            </a:r>
          </a:p>
          <a:p>
            <a:pPr marL="457200" lvl="0" indent="-457200">
              <a:spcAft>
                <a:spcPts val="1200"/>
              </a:spcAft>
              <a:buFont typeface="+mj-lt"/>
              <a:buAutoNum type="arabicPeriod"/>
            </a:pPr>
            <a:r>
              <a:rPr lang="en-US" sz="2400" b="1" dirty="0"/>
              <a:t>Paying for blessing and prayers (gifts) within the church</a:t>
            </a:r>
          </a:p>
          <a:p>
            <a:pPr marL="457200" lvl="0" indent="-457200">
              <a:spcAft>
                <a:spcPts val="1200"/>
              </a:spcAft>
              <a:buFont typeface="+mj-lt"/>
              <a:buAutoNum type="arabicPeriod"/>
            </a:pPr>
            <a:r>
              <a:rPr lang="en-US" sz="2400" b="1" dirty="0" smtClean="0"/>
              <a:t>The  Prosperity Gospel</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0"/>
            <a:ext cx="8382000" cy="369332"/>
          </a:xfrm>
          <a:prstGeom prst="rect">
            <a:avLst/>
          </a:prstGeom>
          <a:noFill/>
        </p:spPr>
        <p:txBody>
          <a:bodyPr wrap="square" rtlCol="0">
            <a:spAutoFit/>
          </a:bodyPr>
          <a:lstStyle/>
          <a:p>
            <a:endParaRPr lang="en-US" dirty="0"/>
          </a:p>
        </p:txBody>
      </p:sp>
      <p:sp>
        <p:nvSpPr>
          <p:cNvPr id="7" name="TextBox 6"/>
          <p:cNvSpPr txBox="1"/>
          <p:nvPr/>
        </p:nvSpPr>
        <p:spPr>
          <a:xfrm>
            <a:off x="304800" y="304800"/>
            <a:ext cx="8534400" cy="6093976"/>
          </a:xfrm>
          <a:prstGeom prst="rect">
            <a:avLst/>
          </a:prstGeom>
          <a:noFill/>
        </p:spPr>
        <p:txBody>
          <a:bodyPr wrap="square" rtlCol="0">
            <a:spAutoFit/>
          </a:bodyPr>
          <a:lstStyle/>
          <a:p>
            <a:pPr>
              <a:spcAft>
                <a:spcPts val="600"/>
              </a:spcAft>
            </a:pPr>
            <a:r>
              <a:rPr lang="en-US" sz="2000" b="1" dirty="0" smtClean="0">
                <a:solidFill>
                  <a:srgbClr val="99CCFF"/>
                </a:solidFill>
              </a:rPr>
              <a:t>Problems with Grace in Third-World Society:</a:t>
            </a:r>
          </a:p>
          <a:p>
            <a:pPr marL="457200" lvl="0" indent="-457200">
              <a:spcAft>
                <a:spcPts val="600"/>
              </a:spcAft>
              <a:buFont typeface="+mj-lt"/>
              <a:buAutoNum type="arabicPeriod"/>
            </a:pPr>
            <a:r>
              <a:rPr lang="en-US" sz="2000" b="1" dirty="0" smtClean="0">
                <a:solidFill>
                  <a:srgbClr val="FFFF99"/>
                </a:solidFill>
              </a:rPr>
              <a:t>Paying for what should be free</a:t>
            </a:r>
          </a:p>
          <a:p>
            <a:pPr lvl="2">
              <a:spcAft>
                <a:spcPts val="600"/>
              </a:spcAft>
            </a:pPr>
            <a:r>
              <a:rPr lang="en-US" sz="2000" b="1" dirty="0" smtClean="0"/>
              <a:t>Police protection</a:t>
            </a:r>
          </a:p>
          <a:p>
            <a:pPr lvl="2">
              <a:spcAft>
                <a:spcPts val="600"/>
              </a:spcAft>
            </a:pPr>
            <a:r>
              <a:rPr lang="en-US" sz="2000" b="1" dirty="0" smtClean="0"/>
              <a:t>Admission to schools</a:t>
            </a:r>
          </a:p>
          <a:p>
            <a:pPr lvl="2">
              <a:spcAft>
                <a:spcPts val="600"/>
              </a:spcAft>
            </a:pPr>
            <a:r>
              <a:rPr lang="en-US" sz="2000" b="1" dirty="0" smtClean="0"/>
              <a:t>Driver' License</a:t>
            </a:r>
          </a:p>
          <a:p>
            <a:pPr lvl="2">
              <a:spcAft>
                <a:spcPts val="600"/>
              </a:spcAft>
            </a:pPr>
            <a:r>
              <a:rPr lang="en-US" sz="2000" b="1" dirty="0" smtClean="0"/>
              <a:t>Getting through customs</a:t>
            </a:r>
          </a:p>
          <a:p>
            <a:pPr lvl="2">
              <a:spcAft>
                <a:spcPts val="600"/>
              </a:spcAft>
            </a:pPr>
            <a:r>
              <a:rPr lang="en-US" sz="2000" b="1" dirty="0" smtClean="0"/>
              <a:t>Meeting with government officials</a:t>
            </a:r>
          </a:p>
          <a:p>
            <a:pPr marL="457200" lvl="0" indent="-457200">
              <a:spcAft>
                <a:spcPts val="600"/>
              </a:spcAft>
              <a:buFont typeface="+mj-lt"/>
              <a:buAutoNum type="arabicPeriod"/>
            </a:pPr>
            <a:r>
              <a:rPr lang="en-US" sz="2000" b="1" dirty="0" smtClean="0">
                <a:solidFill>
                  <a:srgbClr val="FFFF99"/>
                </a:solidFill>
              </a:rPr>
              <a:t>Corruption, the bribe </a:t>
            </a:r>
            <a:r>
              <a:rPr lang="en-US" sz="2000" b="1" i="1" dirty="0" smtClean="0"/>
              <a:t>(Do you have something for me?)</a:t>
            </a:r>
          </a:p>
          <a:p>
            <a:pPr lvl="2">
              <a:spcAft>
                <a:spcPts val="600"/>
              </a:spcAft>
            </a:pPr>
            <a:r>
              <a:rPr lang="en-US" sz="2000" b="1" dirty="0" smtClean="0"/>
              <a:t>If you want something done, money must be paid</a:t>
            </a:r>
          </a:p>
          <a:p>
            <a:pPr lvl="2">
              <a:spcAft>
                <a:spcPts val="600"/>
              </a:spcAft>
            </a:pPr>
            <a:r>
              <a:rPr lang="en-US" sz="2000" b="1" dirty="0" smtClean="0"/>
              <a:t>Government jobs</a:t>
            </a:r>
          </a:p>
          <a:p>
            <a:pPr lvl="2">
              <a:spcAft>
                <a:spcPts val="600"/>
              </a:spcAft>
            </a:pPr>
            <a:r>
              <a:rPr lang="en-US" sz="2000" b="1" dirty="0" smtClean="0"/>
              <a:t>Meeting with a government committee</a:t>
            </a:r>
          </a:p>
          <a:p>
            <a:pPr lvl="2">
              <a:spcAft>
                <a:spcPts val="600"/>
              </a:spcAft>
            </a:pPr>
            <a:r>
              <a:rPr lang="en-US" sz="2000" b="1" dirty="0" smtClean="0"/>
              <a:t>Building permits or permits of any kind</a:t>
            </a:r>
          </a:p>
          <a:p>
            <a:pPr lvl="2">
              <a:spcAft>
                <a:spcPts val="600"/>
              </a:spcAft>
            </a:pPr>
            <a:r>
              <a:rPr lang="en-US" sz="2000" b="1" dirty="0" smtClean="0"/>
              <a:t>Getting out of a violation of law (even up to murder)</a:t>
            </a:r>
          </a:p>
          <a:p>
            <a:pPr lvl="2">
              <a:spcAft>
                <a:spcPts val="600"/>
              </a:spcAft>
            </a:pPr>
            <a:r>
              <a:rPr lang="en-US" sz="2000" b="1" dirty="0" smtClean="0"/>
              <a:t>Paying for Ebola medication provided free by other governments</a:t>
            </a:r>
          </a:p>
          <a:p>
            <a:pPr lvl="2">
              <a:spcAft>
                <a:spcPts val="600"/>
              </a:spcAft>
            </a:pPr>
            <a:r>
              <a:rPr lang="en-US" sz="2000" b="1" dirty="0" smtClean="0"/>
              <a:t>Politicians embezzling money</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left)">
                                      <p:cBhvr>
                                        <p:cTn id="18" dur="500"/>
                                        <p:tgtEl>
                                          <p:spTgt spid="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wipe(left)">
                                      <p:cBhvr>
                                        <p:cTn id="21" dur="500"/>
                                        <p:tgtEl>
                                          <p:spTgt spid="7">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wipe(left)">
                                      <p:cBhvr>
                                        <p:cTn id="24" dur="500"/>
                                        <p:tgtEl>
                                          <p:spTgt spid="7">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left)">
                                      <p:cBhvr>
                                        <p:cTn id="32" dur="500"/>
                                        <p:tgtEl>
                                          <p:spTgt spid="7">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wipe(left)">
                                      <p:cBhvr>
                                        <p:cTn id="35" dur="500"/>
                                        <p:tgtEl>
                                          <p:spTgt spid="7">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Effect transition="in" filter="wipe(left)">
                                      <p:cBhvr>
                                        <p:cTn id="38" dur="500"/>
                                        <p:tgtEl>
                                          <p:spTgt spid="7">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wipe(left)">
                                      <p:cBhvr>
                                        <p:cTn id="41" dur="500"/>
                                        <p:tgtEl>
                                          <p:spTgt spid="7">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Effect transition="in" filter="wipe(left)">
                                      <p:cBhvr>
                                        <p:cTn id="44" dur="500"/>
                                        <p:tgtEl>
                                          <p:spTgt spid="7">
                                            <p:txEl>
                                              <p:pRg st="11" end="11"/>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Effect transition="in" filter="wipe(left)">
                                      <p:cBhvr>
                                        <p:cTn id="47" dur="500"/>
                                        <p:tgtEl>
                                          <p:spTgt spid="7">
                                            <p:txEl>
                                              <p:pRg st="12" end="12"/>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
                                            <p:txEl>
                                              <p:pRg st="13" end="13"/>
                                            </p:txEl>
                                          </p:spTgt>
                                        </p:tgtEl>
                                        <p:attrNameLst>
                                          <p:attrName>style.visibility</p:attrName>
                                        </p:attrNameLst>
                                      </p:cBhvr>
                                      <p:to>
                                        <p:strVal val="visible"/>
                                      </p:to>
                                    </p:set>
                                    <p:animEffect transition="in" filter="wipe(left)">
                                      <p:cBhvr>
                                        <p:cTn id="50" dur="500"/>
                                        <p:tgtEl>
                                          <p:spTgt spid="7">
                                            <p:txEl>
                                              <p:pRg st="13" end="13"/>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
                                            <p:txEl>
                                              <p:pRg st="14" end="14"/>
                                            </p:txEl>
                                          </p:spTgt>
                                        </p:tgtEl>
                                        <p:attrNameLst>
                                          <p:attrName>style.visibility</p:attrName>
                                        </p:attrNameLst>
                                      </p:cBhvr>
                                      <p:to>
                                        <p:strVal val="visible"/>
                                      </p:to>
                                    </p:set>
                                    <p:animEffect transition="in" filter="wipe(left)">
                                      <p:cBhvr>
                                        <p:cTn id="53"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382000" cy="984885"/>
          </a:xfrm>
          <a:prstGeom prst="rect">
            <a:avLst/>
          </a:prstGeom>
          <a:noFill/>
        </p:spPr>
        <p:txBody>
          <a:bodyPr wrap="square" rtlCol="0">
            <a:spAutoFit/>
          </a:bodyPr>
          <a:lstStyle/>
          <a:p>
            <a:pPr>
              <a:spcAft>
                <a:spcPts val="1200"/>
              </a:spcAft>
            </a:pPr>
            <a:r>
              <a:rPr lang="en-US" sz="2400" b="1" dirty="0" smtClean="0">
                <a:solidFill>
                  <a:srgbClr val="99CCFF"/>
                </a:solidFill>
              </a:rPr>
              <a:t>Problems with Grace with Fallen Man</a:t>
            </a:r>
          </a:p>
          <a:p>
            <a:pPr>
              <a:spcAft>
                <a:spcPts val="1200"/>
              </a:spcAft>
            </a:pPr>
            <a:r>
              <a:rPr lang="en-US" sz="2400" b="1" dirty="0" smtClean="0">
                <a:solidFill>
                  <a:srgbClr val="FFC000"/>
                </a:solidFill>
              </a:rPr>
              <a:t>1.  There is no such thing as a free _____________</a:t>
            </a:r>
            <a:endParaRPr lang="en-US" sz="2400" b="1" dirty="0">
              <a:solidFill>
                <a:srgbClr val="FFC000"/>
              </a:solidFill>
            </a:endParaRPr>
          </a:p>
        </p:txBody>
      </p:sp>
      <p:pic>
        <p:nvPicPr>
          <p:cNvPr id="3" name="Picture 1"/>
          <p:cNvPicPr>
            <a:picLocks noChangeAspect="1" noChangeArrowheads="1"/>
          </p:cNvPicPr>
          <p:nvPr/>
        </p:nvPicPr>
        <p:blipFill>
          <a:blip r:embed="rId2" cstate="print"/>
          <a:srcRect/>
          <a:stretch>
            <a:fillRect/>
          </a:stretch>
        </p:blipFill>
        <p:spPr bwMode="auto">
          <a:xfrm>
            <a:off x="323022" y="1600200"/>
            <a:ext cx="2648778" cy="29718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886200" y="3657600"/>
            <a:ext cx="4799432" cy="2590800"/>
          </a:xfrm>
          <a:prstGeom prst="rect">
            <a:avLst/>
          </a:prstGeom>
          <a:noFill/>
          <a:ln w="9525">
            <a:noFill/>
            <a:miter lim="800000"/>
            <a:headEnd/>
            <a:tailEnd/>
          </a:ln>
        </p:spPr>
      </p:pic>
      <p:sp>
        <p:nvSpPr>
          <p:cNvPr id="5" name="TextBox 4"/>
          <p:cNvSpPr txBox="1"/>
          <p:nvPr/>
        </p:nvSpPr>
        <p:spPr>
          <a:xfrm>
            <a:off x="3048000" y="1676400"/>
            <a:ext cx="4800600" cy="707886"/>
          </a:xfrm>
          <a:prstGeom prst="rect">
            <a:avLst/>
          </a:prstGeom>
          <a:noFill/>
        </p:spPr>
        <p:txBody>
          <a:bodyPr wrap="square" rtlCol="0">
            <a:spAutoFit/>
          </a:bodyPr>
          <a:lstStyle/>
          <a:p>
            <a:r>
              <a:rPr lang="en-US" sz="2000" b="1" dirty="0" smtClean="0"/>
              <a:t>Man thinks that with </a:t>
            </a:r>
            <a:r>
              <a:rPr lang="en-US" sz="2000" b="1" smtClean="0"/>
              <a:t>anything FREE </a:t>
            </a:r>
            <a:r>
              <a:rPr lang="en-US" sz="2000" b="1" dirty="0" smtClean="0"/>
              <a:t>there must be a catch</a:t>
            </a:r>
            <a:endParaRPr lang="en-US" sz="2000" b="1" dirty="0"/>
          </a:p>
        </p:txBody>
      </p:sp>
      <p:sp>
        <p:nvSpPr>
          <p:cNvPr id="6" name="TextBox 5"/>
          <p:cNvSpPr txBox="1"/>
          <p:nvPr/>
        </p:nvSpPr>
        <p:spPr>
          <a:xfrm>
            <a:off x="533400" y="4724400"/>
            <a:ext cx="3124200" cy="707886"/>
          </a:xfrm>
          <a:prstGeom prst="rect">
            <a:avLst/>
          </a:prstGeom>
          <a:noFill/>
        </p:spPr>
        <p:txBody>
          <a:bodyPr wrap="square" rtlCol="0">
            <a:spAutoFit/>
          </a:bodyPr>
          <a:lstStyle/>
          <a:p>
            <a:pPr algn="r"/>
            <a:r>
              <a:rPr lang="en-US" sz="2000" b="1" dirty="0" smtClean="0"/>
              <a:t>Or if it is FREE it </a:t>
            </a:r>
            <a:br>
              <a:rPr lang="en-US" sz="2000" b="1" dirty="0" smtClean="0"/>
            </a:br>
            <a:r>
              <a:rPr lang="en-US" sz="2000" b="1" dirty="0" smtClean="0"/>
              <a:t>is of no value</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out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Tahoma"/>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638</TotalTime>
  <Words>1373</Words>
  <Application>Microsoft Office PowerPoint</Application>
  <PresentationFormat>On-screen Show (4:3)</PresentationFormat>
  <Paragraphs>111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Technic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Hill</dc:creator>
  <cp:lastModifiedBy>Daniel Hill</cp:lastModifiedBy>
  <cp:revision>65</cp:revision>
  <dcterms:created xsi:type="dcterms:W3CDTF">2016-08-25T17:02:50Z</dcterms:created>
  <dcterms:modified xsi:type="dcterms:W3CDTF">2016-10-14T17:24:32Z</dcterms:modified>
</cp:coreProperties>
</file>