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5" r:id="rId3"/>
    <p:sldId id="267" r:id="rId4"/>
    <p:sldId id="257" r:id="rId5"/>
    <p:sldId id="258" r:id="rId6"/>
    <p:sldId id="259" r:id="rId7"/>
    <p:sldId id="260"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0000CC"/>
    <a:srgbClr val="990000"/>
    <a:srgbClr val="FFFF99"/>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0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A1B3DC2-0977-47B2-8FDF-E4A9DF78D39F}" type="datetimeFigureOut">
              <a:rPr lang="en-US" smtClean="0"/>
              <a:pPr/>
              <a:t>3/19/2016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814108A-6D88-4A17-A088-510D899DEE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1B3DC2-0977-47B2-8FDF-E4A9DF78D39F}" type="datetimeFigureOut">
              <a:rPr lang="en-US" smtClean="0"/>
              <a:pPr/>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4108A-6D88-4A17-A088-510D899DEE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1B3DC2-0977-47B2-8FDF-E4A9DF78D39F}" type="datetimeFigureOut">
              <a:rPr lang="en-US" smtClean="0"/>
              <a:pPr/>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4108A-6D88-4A17-A088-510D899DEE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1B3DC2-0977-47B2-8FDF-E4A9DF78D39F}" type="datetimeFigureOut">
              <a:rPr lang="en-US" smtClean="0"/>
              <a:pPr/>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4108A-6D88-4A17-A088-510D899DEE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1B3DC2-0977-47B2-8FDF-E4A9DF78D39F}" type="datetimeFigureOut">
              <a:rPr lang="en-US" smtClean="0"/>
              <a:pPr/>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4108A-6D88-4A17-A088-510D899DEE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1B3DC2-0977-47B2-8FDF-E4A9DF78D39F}" type="datetimeFigureOut">
              <a:rPr lang="en-US" smtClean="0"/>
              <a:pPr/>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4108A-6D88-4A17-A088-510D899DEE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A1B3DC2-0977-47B2-8FDF-E4A9DF78D39F}" type="datetimeFigureOut">
              <a:rPr lang="en-US" smtClean="0"/>
              <a:pPr/>
              <a:t>3/19/2016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14108A-6D88-4A17-A088-510D899DEE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A1B3DC2-0977-47B2-8FDF-E4A9DF78D39F}" type="datetimeFigureOut">
              <a:rPr lang="en-US" smtClean="0"/>
              <a:pPr/>
              <a:t>3/19/2016</a:t>
            </a:fld>
            <a:endParaRPr lang="en-US"/>
          </a:p>
        </p:txBody>
      </p:sp>
      <p:sp>
        <p:nvSpPr>
          <p:cNvPr id="8" name="Slide Number Placeholder 7"/>
          <p:cNvSpPr>
            <a:spLocks noGrp="1"/>
          </p:cNvSpPr>
          <p:nvPr>
            <p:ph type="sldNum" sz="quarter" idx="11"/>
          </p:nvPr>
        </p:nvSpPr>
        <p:spPr/>
        <p:txBody>
          <a:bodyPr/>
          <a:lstStyle/>
          <a:p>
            <a:fld id="{8814108A-6D88-4A17-A088-510D899DEEE2}"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B3DC2-0977-47B2-8FDF-E4A9DF78D39F}" type="datetimeFigureOut">
              <a:rPr lang="en-US" smtClean="0"/>
              <a:pPr/>
              <a:t>3/19/2016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14108A-6D88-4A17-A088-510D899DEE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1B3DC2-0977-47B2-8FDF-E4A9DF78D39F}" type="datetimeFigureOut">
              <a:rPr lang="en-US" smtClean="0"/>
              <a:pPr/>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8814108A-6D88-4A17-A088-510D899DEE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A1B3DC2-0977-47B2-8FDF-E4A9DF78D39F}" type="datetimeFigureOut">
              <a:rPr lang="en-US" smtClean="0"/>
              <a:pPr/>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4108A-6D88-4A17-A088-510D899DEE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A1B3DC2-0977-47B2-8FDF-E4A9DF78D39F}" type="datetimeFigureOut">
              <a:rPr lang="en-US" smtClean="0"/>
              <a:pPr/>
              <a:t>3/19/2016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814108A-6D88-4A17-A088-510D899DEEE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s://travelingsnyders.files.wordpress.com/2012/04/desert-garden-rv-park-sunset-florence-az-mar-16-2012-img_6077.jpg"/>
          <p:cNvPicPr>
            <a:picLocks noChangeAspect="1" noChangeArrowheads="1"/>
          </p:cNvPicPr>
          <p:nvPr/>
        </p:nvPicPr>
        <p:blipFill>
          <a:blip r:embed="rId2" cstate="print"/>
          <a:srcRect/>
          <a:stretch>
            <a:fillRect/>
          </a:stretch>
        </p:blipFill>
        <p:spPr bwMode="auto">
          <a:xfrm>
            <a:off x="304800" y="228600"/>
            <a:ext cx="8572498" cy="5715000"/>
          </a:xfrm>
          <a:prstGeom prst="rect">
            <a:avLst/>
          </a:prstGeom>
          <a:noFill/>
        </p:spPr>
      </p:pic>
      <p:sp>
        <p:nvSpPr>
          <p:cNvPr id="3" name="TextBox 2"/>
          <p:cNvSpPr txBox="1"/>
          <p:nvPr/>
        </p:nvSpPr>
        <p:spPr>
          <a:xfrm>
            <a:off x="1447800" y="990600"/>
            <a:ext cx="4724400" cy="2400657"/>
          </a:xfrm>
          <a:prstGeom prst="rect">
            <a:avLst/>
          </a:prstGeom>
          <a:noFill/>
        </p:spPr>
        <p:txBody>
          <a:bodyPr wrap="square" rtlCol="0">
            <a:spAutoFit/>
          </a:bodyPr>
          <a:lstStyle/>
          <a:p>
            <a:pPr algn="r">
              <a:lnSpc>
                <a:spcPts val="6000"/>
              </a:lnSpc>
            </a:pPr>
            <a:r>
              <a:rPr lang="en-US" sz="6600" dirty="0" smtClean="0">
                <a:solidFill>
                  <a:schemeClr val="bg1"/>
                </a:solidFill>
                <a:latin typeface="Berlin Sans FB Demi" pitchFamily="34" charset="0"/>
              </a:rPr>
              <a:t>Tucson Bible Church</a:t>
            </a:r>
            <a:endParaRPr lang="en-US" sz="6600" dirty="0">
              <a:solidFill>
                <a:schemeClr val="bg1"/>
              </a:solidFill>
              <a:latin typeface="Berlin Sans FB Dem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Scale>
                                      <p:cBhvr>
                                        <p:cTn id="7" dur="1000" decel="50000" fill="hold">
                                          <p:stCondLst>
                                            <p:cond delay="0"/>
                                          </p:stCondLst>
                                        </p:cTn>
                                        <p:tgtEl>
                                          <p:spTgt spid="225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2530"/>
                                        </p:tgtEl>
                                        <p:attrNameLst>
                                          <p:attrName>ppt_x</p:attrName>
                                          <p:attrName>ppt_y</p:attrName>
                                        </p:attrNameLst>
                                      </p:cBhvr>
                                    </p:animMotion>
                                    <p:animEffect transition="in" filter="fade">
                                      <p:cBhvr>
                                        <p:cTn id="9" dur="1000"/>
                                        <p:tgtEl>
                                          <p:spTgt spid="22530"/>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Scale>
                                      <p:cBhvr>
                                        <p:cTn id="12"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gtEl>
                                        <p:attrNameLst>
                                          <p:attrName>ppt_x</p:attrName>
                                          <p:attrName>ppt_y</p:attrName>
                                        </p:attrNameLst>
                                      </p:cBhvr>
                                    </p:animMotion>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153400" cy="3877985"/>
          </a:xfrm>
          <a:prstGeom prst="rect">
            <a:avLst/>
          </a:prstGeom>
          <a:noFill/>
        </p:spPr>
        <p:txBody>
          <a:bodyPr wrap="square" rtlCol="0">
            <a:spAutoFit/>
          </a:bodyPr>
          <a:lstStyle/>
          <a:p>
            <a:pPr algn="ctr">
              <a:spcAft>
                <a:spcPts val="1800"/>
              </a:spcAft>
            </a:pPr>
            <a:r>
              <a:rPr lang="en-US" sz="2400" b="1" dirty="0">
                <a:solidFill>
                  <a:srgbClr val="FFFF00"/>
                </a:solidFill>
                <a:latin typeface="Tahoma" pitchFamily="34" charset="0"/>
                <a:ea typeface="Tahoma" pitchFamily="34" charset="0"/>
                <a:cs typeface="Tahoma" pitchFamily="34" charset="0"/>
              </a:rPr>
              <a:t>Revelation 22:18-19  </a:t>
            </a:r>
            <a:endParaRPr lang="en-US" sz="2400" b="1" dirty="0" smtClean="0">
              <a:solidFill>
                <a:srgbClr val="FFFF00"/>
              </a:solidFill>
              <a:latin typeface="Tahoma" pitchFamily="34" charset="0"/>
              <a:ea typeface="Tahoma" pitchFamily="34" charset="0"/>
              <a:cs typeface="Tahoma" pitchFamily="34" charset="0"/>
            </a:endParaRPr>
          </a:p>
          <a:p>
            <a:pPr algn="ctr">
              <a:spcAft>
                <a:spcPts val="1800"/>
              </a:spcAft>
            </a:pPr>
            <a:r>
              <a:rPr lang="en-US" sz="2400" b="1" dirty="0" smtClean="0">
                <a:latin typeface="Tahoma" pitchFamily="34" charset="0"/>
                <a:ea typeface="Tahoma" pitchFamily="34" charset="0"/>
                <a:cs typeface="Tahoma" pitchFamily="34" charset="0"/>
              </a:rPr>
              <a:t>For </a:t>
            </a:r>
            <a:r>
              <a:rPr lang="en-US" sz="2400" b="1" dirty="0">
                <a:latin typeface="Tahoma" pitchFamily="34" charset="0"/>
                <a:ea typeface="Tahoma" pitchFamily="34" charset="0"/>
                <a:cs typeface="Tahoma" pitchFamily="34" charset="0"/>
              </a:rPr>
              <a:t>I testify unto every man that hears the words of the prophecy of this book, If any man shall add unto these things, God shall add unto him the plagues that are written in this </a:t>
            </a:r>
            <a:r>
              <a:rPr lang="en-US" sz="2400" b="1" dirty="0" smtClean="0">
                <a:latin typeface="Tahoma" pitchFamily="34" charset="0"/>
                <a:ea typeface="Tahoma" pitchFamily="34" charset="0"/>
                <a:cs typeface="Tahoma" pitchFamily="34" charset="0"/>
              </a:rPr>
              <a:t>book.  </a:t>
            </a:r>
          </a:p>
          <a:p>
            <a:pPr algn="ctr">
              <a:spcAft>
                <a:spcPts val="1800"/>
              </a:spcAft>
            </a:pPr>
            <a:r>
              <a:rPr lang="en-US" sz="2400" b="1" dirty="0" smtClean="0">
                <a:latin typeface="Tahoma" pitchFamily="34" charset="0"/>
                <a:ea typeface="Tahoma" pitchFamily="34" charset="0"/>
                <a:cs typeface="Tahoma" pitchFamily="34" charset="0"/>
              </a:rPr>
              <a:t>And </a:t>
            </a:r>
            <a:r>
              <a:rPr lang="en-US" sz="2400" b="1" dirty="0">
                <a:latin typeface="Tahoma" pitchFamily="34" charset="0"/>
                <a:ea typeface="Tahoma" pitchFamily="34" charset="0"/>
                <a:cs typeface="Tahoma" pitchFamily="34" charset="0"/>
              </a:rPr>
              <a:t>if any man shall take away from the words of the book of this prophecy, God shall take away his part out of the book of life, and out of the holy city, and from the things which are written in this book</a:t>
            </a:r>
            <a:r>
              <a:rPr lang="en-US" sz="2400" b="1" dirty="0" smtClean="0">
                <a:latin typeface="Tahoma" pitchFamily="34" charset="0"/>
                <a:ea typeface="Tahoma" pitchFamily="34" charset="0"/>
                <a:cs typeface="Tahoma" pitchFamily="34" charset="0"/>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ports.cbsimg.net/images/collegefootball/arizonastatedeserticeuniform.jpg"/>
          <p:cNvPicPr>
            <a:picLocks noChangeAspect="1" noChangeArrowheads="1"/>
          </p:cNvPicPr>
          <p:nvPr/>
        </p:nvPicPr>
        <p:blipFill>
          <a:blip r:embed="rId2" cstate="print"/>
          <a:srcRect/>
          <a:stretch>
            <a:fillRect/>
          </a:stretch>
        </p:blipFill>
        <p:spPr bwMode="auto">
          <a:xfrm>
            <a:off x="381000" y="609600"/>
            <a:ext cx="8412480" cy="5562600"/>
          </a:xfrm>
          <a:prstGeom prst="rect">
            <a:avLst/>
          </a:prstGeom>
          <a:noFill/>
        </p:spPr>
      </p:pic>
      <p:sp>
        <p:nvSpPr>
          <p:cNvPr id="3" name="TextBox 2"/>
          <p:cNvSpPr txBox="1"/>
          <p:nvPr/>
        </p:nvSpPr>
        <p:spPr>
          <a:xfrm>
            <a:off x="762000" y="3886200"/>
            <a:ext cx="7696200" cy="923330"/>
          </a:xfrm>
          <a:prstGeom prst="rect">
            <a:avLst/>
          </a:prstGeom>
          <a:noFill/>
        </p:spPr>
        <p:txBody>
          <a:bodyPr wrap="square" rtlCol="0">
            <a:spAutoFit/>
            <a:scene3d>
              <a:camera prst="perspectiveLeft"/>
              <a:lightRig rig="threePt" dir="t"/>
            </a:scene3d>
          </a:bodyPr>
          <a:lstStyle/>
          <a:p>
            <a:r>
              <a:rPr lang="en-US" sz="5400" b="1" dirty="0" smtClean="0">
                <a:solidFill>
                  <a:srgbClr val="990000"/>
                </a:solidFill>
                <a:latin typeface="Tahoma" pitchFamily="34" charset="0"/>
                <a:ea typeface="Tahoma" pitchFamily="34" charset="0"/>
                <a:cs typeface="Tahoma" pitchFamily="34" charset="0"/>
              </a:rPr>
              <a:t>Tucson Bible Church</a:t>
            </a:r>
            <a:endParaRPr lang="en-US" sz="5400" b="1" dirty="0">
              <a:solidFill>
                <a:srgbClr val="990000"/>
              </a:solidFill>
              <a:latin typeface="Tahoma" pitchFamily="34" charset="0"/>
              <a:ea typeface="Tahoma" pitchFamily="34" charset="0"/>
              <a:cs typeface="Tahoma" pitchFamily="34" charset="0"/>
            </a:endParaRPr>
          </a:p>
        </p:txBody>
      </p:sp>
      <p:sp>
        <p:nvSpPr>
          <p:cNvPr id="4" name="TextBox 3"/>
          <p:cNvSpPr txBox="1"/>
          <p:nvPr/>
        </p:nvSpPr>
        <p:spPr>
          <a:xfrm>
            <a:off x="2743200" y="3276600"/>
            <a:ext cx="3733800" cy="400110"/>
          </a:xfrm>
          <a:prstGeom prst="rect">
            <a:avLst/>
          </a:prstGeom>
          <a:noFill/>
        </p:spPr>
        <p:txBody>
          <a:bodyPr wrap="square" rtlCol="0">
            <a:spAutoFit/>
          </a:bodyPr>
          <a:lstStyle/>
          <a:p>
            <a:r>
              <a:rPr lang="en-US" sz="2000" b="1" dirty="0" smtClean="0">
                <a:solidFill>
                  <a:srgbClr val="660033"/>
                </a:solidFill>
                <a:latin typeface="Tahoma" pitchFamily="34" charset="0"/>
                <a:ea typeface="Tahoma" pitchFamily="34" charset="0"/>
                <a:cs typeface="Tahoma" pitchFamily="34" charset="0"/>
              </a:rPr>
              <a:t>Fear the Fork</a:t>
            </a:r>
            <a:endParaRPr lang="en-US" sz="2000" b="1" dirty="0">
              <a:solidFill>
                <a:srgbClr val="660033"/>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wheel(4)">
                                      <p:cBhvr>
                                        <p:cTn id="7" dur="2000"/>
                                        <p:tgtEl>
                                          <p:spTgt spid="16386"/>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4)">
                                      <p:cBhvr>
                                        <p:cTn id="10" dur="2000"/>
                                        <p:tgtEl>
                                          <p:spTgt spid="3"/>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media2.abc15.com/photo/migration/2010/04/13/71D4CDFAE8AE5C41ABC42C0D0D02A66C_20100412031431_320_240.JPG"/>
          <p:cNvPicPr>
            <a:picLocks noChangeAspect="1" noChangeArrowheads="1"/>
          </p:cNvPicPr>
          <p:nvPr/>
        </p:nvPicPr>
        <p:blipFill>
          <a:blip r:embed="rId2" cstate="print">
            <a:lum contrast="47000"/>
          </a:blip>
          <a:srcRect/>
          <a:stretch>
            <a:fillRect/>
          </a:stretch>
        </p:blipFill>
        <p:spPr bwMode="auto">
          <a:xfrm>
            <a:off x="381000" y="304800"/>
            <a:ext cx="8153400" cy="6115053"/>
          </a:xfrm>
          <a:prstGeom prst="rect">
            <a:avLst/>
          </a:prstGeom>
          <a:noFill/>
        </p:spPr>
      </p:pic>
      <p:sp>
        <p:nvSpPr>
          <p:cNvPr id="3" name="TextBox 2"/>
          <p:cNvSpPr txBox="1"/>
          <p:nvPr/>
        </p:nvSpPr>
        <p:spPr>
          <a:xfrm>
            <a:off x="1447800" y="1371600"/>
            <a:ext cx="3505200" cy="2400657"/>
          </a:xfrm>
          <a:prstGeom prst="rect">
            <a:avLst/>
          </a:prstGeom>
          <a:noFill/>
        </p:spPr>
        <p:txBody>
          <a:bodyPr wrap="square" rtlCol="0">
            <a:spAutoFit/>
          </a:bodyPr>
          <a:lstStyle/>
          <a:p>
            <a:pPr algn="r">
              <a:lnSpc>
                <a:spcPts val="6000"/>
              </a:lnSpc>
            </a:pPr>
            <a:r>
              <a:rPr lang="en-US" sz="6600" dirty="0" smtClean="0">
                <a:solidFill>
                  <a:srgbClr val="0000CC"/>
                </a:solidFill>
                <a:latin typeface="Berlin Sans FB Demi" pitchFamily="34" charset="0"/>
              </a:rPr>
              <a:t>Tucson Bible Church</a:t>
            </a:r>
            <a:endParaRPr lang="en-US" sz="6600" dirty="0">
              <a:solidFill>
                <a:srgbClr val="0000CC"/>
              </a:solidFill>
              <a:latin typeface="Berlin Sans FB Dem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355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3554"/>
                                        </p:tgtEl>
                                        <p:attrNameLst>
                                          <p:attrName>ppt_y</p:attrName>
                                        </p:attrNameLst>
                                      </p:cBhvr>
                                      <p:tavLst>
                                        <p:tav tm="0">
                                          <p:val>
                                            <p:strVal val="#ppt_y"/>
                                          </p:val>
                                        </p:tav>
                                        <p:tav tm="100000">
                                          <p:val>
                                            <p:strVal val="#ppt_y"/>
                                          </p:val>
                                        </p:tav>
                                      </p:tavLst>
                                    </p:anim>
                                    <p:animEffect transition="in" filter="fade">
                                      <p:cBhvr>
                                        <p:cTn id="10" dur="1000"/>
                                        <p:tgtEl>
                                          <p:spTgt spid="23554"/>
                                        </p:tgtEl>
                                      </p:cBhvr>
                                    </p:animEffect>
                                  </p:childTnLst>
                                </p:cTn>
                              </p:par>
                              <p:par>
                                <p:cTn id="11" presetID="48" presetClass="entr" presetSubtype="0" accel="5000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gtEl>
                                        <p:attrNameLst>
                                          <p:attrName>ppt_y</p:attrName>
                                        </p:attrNameLst>
                                      </p:cBhvr>
                                      <p:tavLst>
                                        <p:tav tm="0">
                                          <p:val>
                                            <p:strVal val="#ppt_y"/>
                                          </p:val>
                                        </p:tav>
                                        <p:tav tm="100000">
                                          <p:val>
                                            <p:strVal val="#ppt_y"/>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609600"/>
            <a:ext cx="3657600" cy="954107"/>
          </a:xfrm>
          <a:prstGeom prst="rect">
            <a:avLst/>
          </a:prstGeom>
          <a:noFill/>
        </p:spPr>
        <p:txBody>
          <a:bodyPr wrap="square" rtlCol="0">
            <a:spAutoFit/>
          </a:bodyPr>
          <a:lstStyle/>
          <a:p>
            <a:pPr algn="r"/>
            <a:r>
              <a:rPr lang="en-US" sz="2800" b="1" dirty="0" smtClean="0">
                <a:solidFill>
                  <a:srgbClr val="FFFF00"/>
                </a:solidFill>
                <a:latin typeface="Tahoma" pitchFamily="34" charset="0"/>
                <a:ea typeface="Tahoma" pitchFamily="34" charset="0"/>
                <a:cs typeface="Tahoma" pitchFamily="34" charset="0"/>
              </a:rPr>
              <a:t>Paul’s Epistle to the Galatians</a:t>
            </a:r>
            <a:endParaRPr lang="en-US" sz="2800" b="1" dirty="0">
              <a:solidFill>
                <a:srgbClr val="FFFF00"/>
              </a:solidFill>
              <a:latin typeface="Tahoma" pitchFamily="34" charset="0"/>
              <a:ea typeface="Tahoma" pitchFamily="34" charset="0"/>
              <a:cs typeface="Tahoma" pitchFamily="34" charset="0"/>
            </a:endParaRPr>
          </a:p>
        </p:txBody>
      </p:sp>
      <p:pic>
        <p:nvPicPr>
          <p:cNvPr id="3" name="Picture 2" descr="ApostlePaul.jpg"/>
          <p:cNvPicPr>
            <a:picLocks noChangeAspect="1"/>
          </p:cNvPicPr>
          <p:nvPr/>
        </p:nvPicPr>
        <p:blipFill>
          <a:blip r:embed="rId2" cstate="print"/>
          <a:stretch>
            <a:fillRect/>
          </a:stretch>
        </p:blipFill>
        <p:spPr>
          <a:xfrm>
            <a:off x="5181600" y="304800"/>
            <a:ext cx="3268480" cy="4215164"/>
          </a:xfrm>
          <a:prstGeom prst="rect">
            <a:avLst/>
          </a:prstGeom>
          <a:ln w="19050">
            <a:solidFill>
              <a:srgbClr val="FFC000"/>
            </a:solidFill>
          </a:ln>
        </p:spPr>
      </p:pic>
      <p:pic>
        <p:nvPicPr>
          <p:cNvPr id="15362" name="Picture 2" descr="Ancient Turkey Map"/>
          <p:cNvPicPr>
            <a:picLocks noChangeAspect="1" noChangeArrowheads="1"/>
          </p:cNvPicPr>
          <p:nvPr/>
        </p:nvPicPr>
        <p:blipFill>
          <a:blip r:embed="rId3" cstate="print"/>
          <a:srcRect l="13539" t="5381" r="7692" b="4933"/>
          <a:stretch>
            <a:fillRect/>
          </a:stretch>
        </p:blipFill>
        <p:spPr bwMode="auto">
          <a:xfrm>
            <a:off x="1295400" y="1981200"/>
            <a:ext cx="3200400" cy="2500313"/>
          </a:xfrm>
          <a:prstGeom prst="rect">
            <a:avLst/>
          </a:prstGeom>
          <a:noFill/>
          <a:ln w="38100">
            <a:solidFill>
              <a:srgbClr val="663300"/>
            </a:solidFill>
          </a:ln>
        </p:spPr>
      </p:pic>
      <p:sp>
        <p:nvSpPr>
          <p:cNvPr id="5" name="Oval 4"/>
          <p:cNvSpPr/>
          <p:nvPr/>
        </p:nvSpPr>
        <p:spPr>
          <a:xfrm>
            <a:off x="2057400" y="2590800"/>
            <a:ext cx="9144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0" fill="hold" nodeType="withEffect">
                                  <p:stCondLst>
                                    <p:cond delay="0"/>
                                  </p:stCondLst>
                                  <p:childTnLst>
                                    <p:set>
                                      <p:cBhvr>
                                        <p:cTn id="16" dur="1" fill="hold">
                                          <p:stCondLst>
                                            <p:cond delay="0"/>
                                          </p:stCondLst>
                                        </p:cTn>
                                        <p:tgtEl>
                                          <p:spTgt spid="15362"/>
                                        </p:tgtEl>
                                        <p:attrNameLst>
                                          <p:attrName>style.visibility</p:attrName>
                                        </p:attrNameLst>
                                      </p:cBhvr>
                                      <p:to>
                                        <p:strVal val="visible"/>
                                      </p:to>
                                    </p:set>
                                    <p:anim calcmode="lin" valueType="num">
                                      <p:cBhvr>
                                        <p:cTn id="17" dur="500" fill="hold"/>
                                        <p:tgtEl>
                                          <p:spTgt spid="15362"/>
                                        </p:tgtEl>
                                        <p:attrNameLst>
                                          <p:attrName>ppt_w</p:attrName>
                                        </p:attrNameLst>
                                      </p:cBhvr>
                                      <p:tavLst>
                                        <p:tav tm="0">
                                          <p:val>
                                            <p:fltVal val="0"/>
                                          </p:val>
                                        </p:tav>
                                        <p:tav tm="100000">
                                          <p:val>
                                            <p:strVal val="#ppt_w"/>
                                          </p:val>
                                        </p:tav>
                                      </p:tavLst>
                                    </p:anim>
                                    <p:anim calcmode="lin" valueType="num">
                                      <p:cBhvr>
                                        <p:cTn id="18" dur="500" fill="hold"/>
                                        <p:tgtEl>
                                          <p:spTgt spid="15362"/>
                                        </p:tgtEl>
                                        <p:attrNameLst>
                                          <p:attrName>ppt_h</p:attrName>
                                        </p:attrNameLst>
                                      </p:cBhvr>
                                      <p:tavLst>
                                        <p:tav tm="0">
                                          <p:val>
                                            <p:fltVal val="0"/>
                                          </p:val>
                                        </p:tav>
                                        <p:tav tm="100000">
                                          <p:val>
                                            <p:strVal val="#ppt_h"/>
                                          </p:val>
                                        </p:tav>
                                      </p:tavLst>
                                    </p:anim>
                                    <p:animEffect transition="in" filter="fade">
                                      <p:cBhvr>
                                        <p:cTn id="19" dur="500"/>
                                        <p:tgtEl>
                                          <p:spTgt spid="1536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hristinyou.net/images/medmap2.gif"/>
          <p:cNvPicPr>
            <a:picLocks noChangeAspect="1" noChangeArrowheads="1"/>
          </p:cNvPicPr>
          <p:nvPr/>
        </p:nvPicPr>
        <p:blipFill>
          <a:blip r:embed="rId2" cstate="print"/>
          <a:srcRect/>
          <a:stretch>
            <a:fillRect/>
          </a:stretch>
        </p:blipFill>
        <p:spPr bwMode="auto">
          <a:xfrm>
            <a:off x="2362200" y="381000"/>
            <a:ext cx="4343400" cy="6056631"/>
          </a:xfrm>
          <a:prstGeom prst="rect">
            <a:avLst/>
          </a:prstGeom>
          <a:noFill/>
          <a:ln w="28575">
            <a:solidFill>
              <a:srgbClr val="FF0000"/>
            </a:solidFill>
          </a:ln>
        </p:spPr>
      </p:pic>
      <p:sp>
        <p:nvSpPr>
          <p:cNvPr id="3" name="Oval 2"/>
          <p:cNvSpPr/>
          <p:nvPr/>
        </p:nvSpPr>
        <p:spPr>
          <a:xfrm>
            <a:off x="3429000" y="1524000"/>
            <a:ext cx="1676400" cy="1524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animEffect transition="in" filter="fade">
                                      <p:cBhvr>
                                        <p:cTn id="9" dur="500"/>
                                        <p:tgtEl>
                                          <p:spTgt spid="1433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7848600" cy="5478423"/>
          </a:xfrm>
          <a:prstGeom prst="rect">
            <a:avLst/>
          </a:prstGeom>
          <a:noFill/>
        </p:spPr>
        <p:txBody>
          <a:bodyPr wrap="square" rtlCol="0">
            <a:spAutoFit/>
          </a:bodyPr>
          <a:lstStyle/>
          <a:p>
            <a:r>
              <a:rPr lang="en-US" sz="2400" b="1" dirty="0">
                <a:latin typeface="Tahoma" pitchFamily="34" charset="0"/>
                <a:ea typeface="Tahoma" pitchFamily="34" charset="0"/>
                <a:cs typeface="Tahoma" pitchFamily="34" charset="0"/>
              </a:rPr>
              <a:t>PAUL </a:t>
            </a:r>
            <a:r>
              <a:rPr lang="en-US" sz="2400" b="1" dirty="0" smtClean="0">
                <a:latin typeface="Tahoma" pitchFamily="34" charset="0"/>
                <a:ea typeface="Tahoma" pitchFamily="34" charset="0"/>
                <a:cs typeface="Tahoma" pitchFamily="34" charset="0"/>
              </a:rPr>
              <a:t>in </a:t>
            </a:r>
            <a:r>
              <a:rPr lang="en-US" sz="2400" b="1" dirty="0">
                <a:latin typeface="Tahoma" pitchFamily="34" charset="0"/>
                <a:ea typeface="Tahoma" pitchFamily="34" charset="0"/>
                <a:cs typeface="Tahoma" pitchFamily="34" charset="0"/>
              </a:rPr>
              <a:t>the </a:t>
            </a:r>
            <a:r>
              <a:rPr lang="en-US" sz="2400" b="1" dirty="0" err="1">
                <a:latin typeface="Tahoma" pitchFamily="34" charset="0"/>
                <a:ea typeface="Tahoma" pitchFamily="34" charset="0"/>
                <a:cs typeface="Tahoma" pitchFamily="34" charset="0"/>
              </a:rPr>
              <a:t>G.N.T.</a:t>
            </a:r>
            <a:r>
              <a:rPr lang="en-US" sz="2400" b="1" dirty="0">
                <a:latin typeface="Tahoma" pitchFamily="34" charset="0"/>
                <a:ea typeface="Tahoma" pitchFamily="34" charset="0"/>
                <a:cs typeface="Tahoma" pitchFamily="34" charset="0"/>
              </a:rPr>
              <a:t> </a:t>
            </a:r>
            <a:r>
              <a:rPr lang="en-US" sz="3200" b="1" dirty="0" err="1">
                <a:solidFill>
                  <a:srgbClr val="FFFF00"/>
                </a:solidFill>
                <a:latin typeface="Symbol" pitchFamily="18" charset="2"/>
                <a:ea typeface="Tahoma" pitchFamily="34" charset="0"/>
                <a:cs typeface="Tahoma" pitchFamily="34" charset="0"/>
              </a:rPr>
              <a:t>palouV</a:t>
            </a:r>
            <a:r>
              <a:rPr lang="en-US" sz="2400" b="1" dirty="0">
                <a:latin typeface="Tahoma" pitchFamily="34" charset="0"/>
                <a:ea typeface="Tahoma" pitchFamily="34" charset="0"/>
                <a:cs typeface="Tahoma" pitchFamily="34" charset="0"/>
              </a:rPr>
              <a:t>, this was Paul's Gentile name.  Not a special Christian name.</a:t>
            </a:r>
          </a:p>
          <a:p>
            <a:r>
              <a:rPr lang="en-US" sz="2400" b="1" dirty="0">
                <a:latin typeface="Tahoma" pitchFamily="34" charset="0"/>
                <a:ea typeface="Tahoma" pitchFamily="34" charset="0"/>
                <a:cs typeface="Tahoma" pitchFamily="34" charset="0"/>
              </a:rPr>
              <a:t> </a:t>
            </a:r>
          </a:p>
          <a:p>
            <a:pPr lvl="1"/>
            <a:r>
              <a:rPr lang="en-US" sz="2000" b="1" dirty="0" smtClean="0">
                <a:latin typeface="Tahoma" pitchFamily="34" charset="0"/>
                <a:ea typeface="Tahoma" pitchFamily="34" charset="0"/>
                <a:cs typeface="Tahoma" pitchFamily="34" charset="0"/>
              </a:rPr>
              <a:t>He was a Jew </a:t>
            </a:r>
            <a:r>
              <a:rPr lang="en-US" sz="2000" b="1" dirty="0">
                <a:latin typeface="Tahoma" pitchFamily="34" charset="0"/>
                <a:ea typeface="Tahoma" pitchFamily="34" charset="0"/>
                <a:cs typeface="Tahoma" pitchFamily="34" charset="0"/>
              </a:rPr>
              <a:t>of Tarsus born to </a:t>
            </a:r>
            <a:r>
              <a:rPr lang="en-US" sz="2000" b="1" dirty="0" smtClean="0">
                <a:latin typeface="Tahoma" pitchFamily="34" charset="0"/>
                <a:ea typeface="Tahoma" pitchFamily="34" charset="0"/>
                <a:cs typeface="Tahoma" pitchFamily="34" charset="0"/>
              </a:rPr>
              <a:t>Jewish parents who were also Roman </a:t>
            </a:r>
            <a:r>
              <a:rPr lang="en-US" sz="2000" b="1" dirty="0">
                <a:latin typeface="Tahoma" pitchFamily="34" charset="0"/>
                <a:ea typeface="Tahoma" pitchFamily="34" charset="0"/>
                <a:cs typeface="Tahoma" pitchFamily="34" charset="0"/>
              </a:rPr>
              <a:t>Citizens.  </a:t>
            </a:r>
            <a:r>
              <a:rPr lang="en-US" sz="2000" b="1" dirty="0" smtClean="0">
                <a:latin typeface="Tahoma" pitchFamily="34" charset="0"/>
                <a:ea typeface="Tahoma" pitchFamily="34" charset="0"/>
                <a:cs typeface="Tahoma" pitchFamily="34" charset="0"/>
              </a:rPr>
              <a:t>Thus, he </a:t>
            </a:r>
            <a:r>
              <a:rPr lang="en-US" sz="2000" b="1" dirty="0">
                <a:latin typeface="Tahoma" pitchFamily="34" charset="0"/>
                <a:ea typeface="Tahoma" pitchFamily="34" charset="0"/>
                <a:cs typeface="Tahoma" pitchFamily="34" charset="0"/>
              </a:rPr>
              <a:t>had both a Hebrew and Roman name:</a:t>
            </a:r>
          </a:p>
          <a:p>
            <a:r>
              <a:rPr lang="en-US" sz="2400" b="1" dirty="0">
                <a:latin typeface="Tahoma" pitchFamily="34" charset="0"/>
                <a:ea typeface="Tahoma" pitchFamily="34" charset="0"/>
                <a:cs typeface="Tahoma" pitchFamily="34" charset="0"/>
              </a:rPr>
              <a:t> </a:t>
            </a:r>
          </a:p>
          <a:p>
            <a:r>
              <a:rPr lang="en-US" sz="2400" b="1" dirty="0" smtClean="0">
                <a:solidFill>
                  <a:schemeClr val="accent1">
                    <a:lumMod val="40000"/>
                    <a:lumOff val="60000"/>
                  </a:schemeClr>
                </a:solidFill>
                <a:latin typeface="Tahoma" pitchFamily="34" charset="0"/>
                <a:ea typeface="Tahoma" pitchFamily="34" charset="0"/>
                <a:cs typeface="Tahoma" pitchFamily="34" charset="0"/>
              </a:rPr>
              <a:t>HEBREW </a:t>
            </a:r>
            <a:r>
              <a:rPr lang="en-US" sz="2400" b="1" dirty="0">
                <a:solidFill>
                  <a:schemeClr val="accent1">
                    <a:lumMod val="40000"/>
                    <a:lumOff val="60000"/>
                  </a:schemeClr>
                </a:solidFill>
                <a:latin typeface="Tahoma" pitchFamily="34" charset="0"/>
                <a:ea typeface="Tahoma" pitchFamily="34" charset="0"/>
                <a:cs typeface="Tahoma" pitchFamily="34" charset="0"/>
              </a:rPr>
              <a:t>NAME:  </a:t>
            </a:r>
            <a:r>
              <a:rPr lang="en-US" sz="2400" b="1" dirty="0">
                <a:latin typeface="Tahoma" pitchFamily="34" charset="0"/>
                <a:ea typeface="Tahoma" pitchFamily="34" charset="0"/>
                <a:cs typeface="Tahoma" pitchFamily="34" charset="0"/>
              </a:rPr>
              <a:t>Saul </a:t>
            </a:r>
            <a:r>
              <a:rPr lang="en-US" sz="2400" b="1" dirty="0" err="1">
                <a:latin typeface="Tahoma" pitchFamily="34" charset="0"/>
                <a:ea typeface="Tahoma" pitchFamily="34" charset="0"/>
                <a:cs typeface="Tahoma" pitchFamily="34" charset="0"/>
              </a:rPr>
              <a:t>ben</a:t>
            </a:r>
            <a:r>
              <a:rPr lang="en-US" sz="2400" b="1" dirty="0">
                <a:latin typeface="Tahoma" pitchFamily="34" charset="0"/>
                <a:ea typeface="Tahoma" pitchFamily="34" charset="0"/>
                <a:cs typeface="Tahoma" pitchFamily="34" charset="0"/>
              </a:rPr>
              <a:t> (son of) </a:t>
            </a:r>
            <a:r>
              <a:rPr lang="en-US" sz="2400" b="1" u="sng" dirty="0">
                <a:latin typeface="Tahoma" pitchFamily="34" charset="0"/>
                <a:ea typeface="Tahoma" pitchFamily="34" charset="0"/>
                <a:cs typeface="Tahoma" pitchFamily="34" charset="0"/>
              </a:rPr>
              <a:t>        </a:t>
            </a:r>
            <a:r>
              <a:rPr lang="en-US" sz="2400" b="1" dirty="0">
                <a:latin typeface="Tahoma" pitchFamily="34" charset="0"/>
                <a:ea typeface="Tahoma" pitchFamily="34" charset="0"/>
                <a:cs typeface="Tahoma" pitchFamily="34" charset="0"/>
              </a:rPr>
              <a:t> (Dad's name, </a:t>
            </a:r>
            <a:r>
              <a:rPr lang="en-US" sz="2400" b="1" i="1" dirty="0" smtClean="0">
                <a:latin typeface="Tahoma" pitchFamily="34" charset="0"/>
                <a:ea typeface="Tahoma" pitchFamily="34" charset="0"/>
                <a:cs typeface="Tahoma" pitchFamily="34" charset="0"/>
              </a:rPr>
              <a:t>John??)</a:t>
            </a:r>
            <a:endParaRPr lang="en-US" sz="2400" b="1" dirty="0">
              <a:latin typeface="Tahoma" pitchFamily="34" charset="0"/>
              <a:ea typeface="Tahoma" pitchFamily="34" charset="0"/>
              <a:cs typeface="Tahoma" pitchFamily="34" charset="0"/>
            </a:endParaRPr>
          </a:p>
          <a:p>
            <a:r>
              <a:rPr lang="en-US" sz="2400" b="1" dirty="0">
                <a:latin typeface="Tahoma" pitchFamily="34" charset="0"/>
                <a:ea typeface="Tahoma" pitchFamily="34" charset="0"/>
                <a:cs typeface="Tahoma" pitchFamily="34" charset="0"/>
              </a:rPr>
              <a:t> </a:t>
            </a:r>
          </a:p>
          <a:p>
            <a:r>
              <a:rPr lang="en-US" sz="2400" b="1" dirty="0" smtClean="0">
                <a:solidFill>
                  <a:schemeClr val="accent1">
                    <a:lumMod val="40000"/>
                    <a:lumOff val="60000"/>
                  </a:schemeClr>
                </a:solidFill>
                <a:latin typeface="Tahoma" pitchFamily="34" charset="0"/>
                <a:ea typeface="Tahoma" pitchFamily="34" charset="0"/>
                <a:cs typeface="Tahoma" pitchFamily="34" charset="0"/>
              </a:rPr>
              <a:t>GENTILE </a:t>
            </a:r>
            <a:r>
              <a:rPr lang="en-US" sz="2400" b="1" dirty="0">
                <a:solidFill>
                  <a:schemeClr val="accent1">
                    <a:lumMod val="40000"/>
                    <a:lumOff val="60000"/>
                  </a:schemeClr>
                </a:solidFill>
                <a:latin typeface="Tahoma" pitchFamily="34" charset="0"/>
                <a:ea typeface="Tahoma" pitchFamily="34" charset="0"/>
                <a:cs typeface="Tahoma" pitchFamily="34" charset="0"/>
              </a:rPr>
              <a:t>NAME:  </a:t>
            </a:r>
            <a:r>
              <a:rPr lang="en-US" sz="2400" b="1" dirty="0">
                <a:latin typeface="Tahoma" pitchFamily="34" charset="0"/>
                <a:ea typeface="Tahoma" pitchFamily="34" charset="0"/>
                <a:cs typeface="Tahoma" pitchFamily="34" charset="0"/>
              </a:rPr>
              <a:t>Paul Saul Benjamin (His tribe)</a:t>
            </a:r>
          </a:p>
          <a:p>
            <a:r>
              <a:rPr lang="en-US" sz="2400" b="1" dirty="0">
                <a:latin typeface="Tahoma" pitchFamily="34" charset="0"/>
                <a:ea typeface="Tahoma" pitchFamily="34" charset="0"/>
                <a:cs typeface="Tahoma" pitchFamily="34" charset="0"/>
              </a:rPr>
              <a:t> </a:t>
            </a:r>
          </a:p>
          <a:p>
            <a:r>
              <a:rPr lang="en-US" sz="2400" b="1" dirty="0" smtClean="0">
                <a:latin typeface="Tahoma" pitchFamily="34" charset="0"/>
                <a:ea typeface="Tahoma" pitchFamily="34" charset="0"/>
                <a:cs typeface="Tahoma" pitchFamily="34" charset="0"/>
              </a:rPr>
              <a:t>Saul means </a:t>
            </a:r>
            <a:r>
              <a:rPr lang="en-US" sz="2400" b="1" i="1" dirty="0" smtClean="0">
                <a:latin typeface="Tahoma" pitchFamily="34" charset="0"/>
                <a:ea typeface="Tahoma" pitchFamily="34" charset="0"/>
                <a:cs typeface="Tahoma" pitchFamily="34" charset="0"/>
              </a:rPr>
              <a:t>asked </a:t>
            </a:r>
            <a:r>
              <a:rPr lang="en-US" sz="2400" b="1" i="1" dirty="0">
                <a:latin typeface="Tahoma" pitchFamily="34" charset="0"/>
                <a:ea typeface="Tahoma" pitchFamily="34" charset="0"/>
                <a:cs typeface="Tahoma" pitchFamily="34" charset="0"/>
              </a:rPr>
              <a:t>for one</a:t>
            </a:r>
            <a:r>
              <a:rPr lang="en-US" sz="2400" b="1" dirty="0">
                <a:latin typeface="Tahoma" pitchFamily="34" charset="0"/>
                <a:ea typeface="Tahoma" pitchFamily="34" charset="0"/>
                <a:cs typeface="Tahoma" pitchFamily="34" charset="0"/>
              </a:rPr>
              <a:t> while the name Paul means little or insignificant.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229600" cy="4801314"/>
          </a:xfrm>
          <a:prstGeom prst="rect">
            <a:avLst/>
          </a:prstGeom>
          <a:noFill/>
        </p:spPr>
        <p:txBody>
          <a:bodyPr wrap="square" rtlCol="0">
            <a:spAutoFit/>
          </a:bodyPr>
          <a:lstStyle/>
          <a:p>
            <a:r>
              <a:rPr lang="en-US" sz="2400" b="1" dirty="0">
                <a:solidFill>
                  <a:srgbClr val="FFFF99"/>
                </a:solidFill>
                <a:latin typeface="Tahoma" pitchFamily="34" charset="0"/>
                <a:ea typeface="Tahoma" pitchFamily="34" charset="0"/>
                <a:cs typeface="Tahoma" pitchFamily="34" charset="0"/>
              </a:rPr>
              <a:t>THE DIVINE </a:t>
            </a:r>
            <a:r>
              <a:rPr lang="en-US" sz="2400" b="1" dirty="0" smtClean="0">
                <a:solidFill>
                  <a:srgbClr val="FFFF99"/>
                </a:solidFill>
                <a:latin typeface="Tahoma" pitchFamily="34" charset="0"/>
                <a:ea typeface="Tahoma" pitchFamily="34" charset="0"/>
                <a:cs typeface="Tahoma" pitchFamily="34" charset="0"/>
              </a:rPr>
              <a:t>FORMULA </a:t>
            </a:r>
            <a:r>
              <a:rPr lang="en-US" sz="2400" b="1" dirty="0">
                <a:solidFill>
                  <a:srgbClr val="FFFF99"/>
                </a:solidFill>
                <a:latin typeface="Tahoma" pitchFamily="34" charset="0"/>
                <a:ea typeface="Tahoma" pitchFamily="34" charset="0"/>
                <a:cs typeface="Tahoma" pitchFamily="34" charset="0"/>
              </a:rPr>
              <a:t>OF PEACE:</a:t>
            </a:r>
          </a:p>
          <a:p>
            <a:r>
              <a:rPr lang="en-US" sz="2400" b="1" dirty="0">
                <a:latin typeface="Tahoma" pitchFamily="34" charset="0"/>
                <a:ea typeface="Tahoma" pitchFamily="34" charset="0"/>
                <a:cs typeface="Tahoma" pitchFamily="34" charset="0"/>
              </a:rPr>
              <a:t> </a:t>
            </a:r>
          </a:p>
          <a:p>
            <a:pPr lvl="1"/>
            <a:r>
              <a:rPr lang="en-US" sz="2400" b="1" dirty="0" smtClean="0">
                <a:latin typeface="Tahoma" pitchFamily="34" charset="0"/>
                <a:ea typeface="Tahoma" pitchFamily="34" charset="0"/>
                <a:cs typeface="Tahoma" pitchFamily="34" charset="0"/>
              </a:rPr>
              <a:t>1</a:t>
            </a:r>
            <a:r>
              <a:rPr lang="en-US" sz="2400" b="1" baseline="30000" dirty="0" smtClean="0">
                <a:latin typeface="Tahoma" pitchFamily="34" charset="0"/>
                <a:ea typeface="Tahoma" pitchFamily="34" charset="0"/>
                <a:cs typeface="Tahoma" pitchFamily="34" charset="0"/>
              </a:rPr>
              <a:t>st</a:t>
            </a:r>
            <a:r>
              <a:rPr lang="en-US" sz="2400" b="1" dirty="0" smtClean="0">
                <a:latin typeface="Tahoma" pitchFamily="34" charset="0"/>
                <a:ea typeface="Tahoma" pitchFamily="34" charset="0"/>
                <a:cs typeface="Tahoma" pitchFamily="34" charset="0"/>
              </a:rPr>
              <a:t>  </a:t>
            </a:r>
            <a:r>
              <a:rPr lang="en-US" sz="2400" b="1" dirty="0">
                <a:latin typeface="Tahoma" pitchFamily="34" charset="0"/>
                <a:ea typeface="Tahoma" pitchFamily="34" charset="0"/>
                <a:cs typeface="Tahoma" pitchFamily="34" charset="0"/>
              </a:rPr>
              <a:t>Grace from God, utilizing all the grace </a:t>
            </a:r>
            <a:r>
              <a:rPr lang="en-US" sz="2400" b="1" dirty="0" smtClean="0">
                <a:latin typeface="Tahoma" pitchFamily="34" charset="0"/>
                <a:ea typeface="Tahoma" pitchFamily="34" charset="0"/>
                <a:cs typeface="Tahoma" pitchFamily="34" charset="0"/>
              </a:rPr>
              <a:t>that </a:t>
            </a:r>
            <a:r>
              <a:rPr lang="en-US" sz="2400" b="1" dirty="0">
                <a:latin typeface="Tahoma" pitchFamily="34" charset="0"/>
                <a:ea typeface="Tahoma" pitchFamily="34" charset="0"/>
                <a:cs typeface="Tahoma" pitchFamily="34" charset="0"/>
              </a:rPr>
              <a:t>we have in the </a:t>
            </a:r>
            <a:r>
              <a:rPr lang="en-US" sz="2400" b="1" dirty="0" err="1">
                <a:latin typeface="Tahoma" pitchFamily="34" charset="0"/>
                <a:ea typeface="Tahoma" pitchFamily="34" charset="0"/>
                <a:cs typeface="Tahoma" pitchFamily="34" charset="0"/>
              </a:rPr>
              <a:t>C.W.L.</a:t>
            </a:r>
            <a:endParaRPr lang="en-US" sz="2400" b="1" dirty="0">
              <a:latin typeface="Tahoma" pitchFamily="34" charset="0"/>
              <a:ea typeface="Tahoma" pitchFamily="34" charset="0"/>
              <a:cs typeface="Tahoma" pitchFamily="34" charset="0"/>
            </a:endParaRPr>
          </a:p>
          <a:p>
            <a:pPr lvl="1"/>
            <a:r>
              <a:rPr lang="en-US" sz="2400" b="1" dirty="0">
                <a:latin typeface="Tahoma" pitchFamily="34" charset="0"/>
                <a:ea typeface="Tahoma" pitchFamily="34" charset="0"/>
                <a:cs typeface="Tahoma" pitchFamily="34" charset="0"/>
              </a:rPr>
              <a:t> </a:t>
            </a:r>
          </a:p>
          <a:p>
            <a:pPr lvl="1"/>
            <a:r>
              <a:rPr lang="en-US" sz="2400" b="1" dirty="0" smtClean="0">
                <a:latin typeface="Tahoma" pitchFamily="34" charset="0"/>
                <a:ea typeface="Tahoma" pitchFamily="34" charset="0"/>
                <a:cs typeface="Tahoma" pitchFamily="34" charset="0"/>
              </a:rPr>
              <a:t>2</a:t>
            </a:r>
            <a:r>
              <a:rPr lang="en-US" sz="2400" b="1" baseline="30000" dirty="0" smtClean="0">
                <a:latin typeface="Tahoma" pitchFamily="34" charset="0"/>
                <a:ea typeface="Tahoma" pitchFamily="34" charset="0"/>
                <a:cs typeface="Tahoma" pitchFamily="34" charset="0"/>
              </a:rPr>
              <a:t>nd</a:t>
            </a:r>
            <a:r>
              <a:rPr lang="en-US" sz="2400" b="1" dirty="0" smtClean="0">
                <a:latin typeface="Tahoma" pitchFamily="34" charset="0"/>
                <a:ea typeface="Tahoma" pitchFamily="34" charset="0"/>
                <a:cs typeface="Tahoma" pitchFamily="34" charset="0"/>
              </a:rPr>
              <a:t>  </a:t>
            </a:r>
            <a:r>
              <a:rPr lang="en-US" sz="2400" b="1" dirty="0">
                <a:latin typeface="Tahoma" pitchFamily="34" charset="0"/>
                <a:ea typeface="Tahoma" pitchFamily="34" charset="0"/>
                <a:cs typeface="Tahoma" pitchFamily="34" charset="0"/>
              </a:rPr>
              <a:t>Peace under three categories:</a:t>
            </a:r>
          </a:p>
          <a:p>
            <a:r>
              <a:rPr lang="en-US" sz="2400" b="1" dirty="0">
                <a:latin typeface="Tahoma" pitchFamily="34" charset="0"/>
                <a:ea typeface="Tahoma" pitchFamily="34" charset="0"/>
                <a:cs typeface="Tahoma" pitchFamily="34" charset="0"/>
              </a:rPr>
              <a:t> </a:t>
            </a:r>
          </a:p>
          <a:p>
            <a:r>
              <a:rPr lang="en-US" sz="2400" b="1" dirty="0" smtClean="0">
                <a:solidFill>
                  <a:schemeClr val="accent1">
                    <a:lumMod val="40000"/>
                    <a:lumOff val="60000"/>
                  </a:schemeClr>
                </a:solidFill>
                <a:latin typeface="Tahoma" pitchFamily="34" charset="0"/>
                <a:ea typeface="Tahoma" pitchFamily="34" charset="0"/>
                <a:cs typeface="Tahoma" pitchFamily="34" charset="0"/>
              </a:rPr>
              <a:t>Romans </a:t>
            </a:r>
            <a:r>
              <a:rPr lang="en-US" sz="2400" b="1" dirty="0">
                <a:solidFill>
                  <a:schemeClr val="accent1">
                    <a:lumMod val="40000"/>
                    <a:lumOff val="60000"/>
                  </a:schemeClr>
                </a:solidFill>
                <a:latin typeface="Tahoma" pitchFamily="34" charset="0"/>
                <a:ea typeface="Tahoma" pitchFamily="34" charset="0"/>
                <a:cs typeface="Tahoma" pitchFamily="34" charset="0"/>
              </a:rPr>
              <a:t>5:1	</a:t>
            </a:r>
            <a:r>
              <a:rPr lang="en-US" sz="2400" b="1" dirty="0" smtClean="0">
                <a:solidFill>
                  <a:schemeClr val="accent1">
                    <a:lumMod val="40000"/>
                    <a:lumOff val="60000"/>
                  </a:schemeClr>
                </a:solidFill>
                <a:latin typeface="Tahoma" pitchFamily="34" charset="0"/>
                <a:ea typeface="Tahoma" pitchFamily="34" charset="0"/>
                <a:cs typeface="Tahoma" pitchFamily="34" charset="0"/>
              </a:rPr>
              <a:t>  </a:t>
            </a:r>
            <a:r>
              <a:rPr lang="en-US" sz="2400" b="1" dirty="0" smtClean="0">
                <a:latin typeface="Tahoma" pitchFamily="34" charset="0"/>
                <a:ea typeface="Tahoma" pitchFamily="34" charset="0"/>
                <a:cs typeface="Tahoma" pitchFamily="34" charset="0"/>
              </a:rPr>
              <a:t>Peace </a:t>
            </a:r>
            <a:r>
              <a:rPr lang="en-US" sz="2400" b="1" dirty="0">
                <a:latin typeface="Tahoma" pitchFamily="34" charset="0"/>
                <a:ea typeface="Tahoma" pitchFamily="34" charset="0"/>
                <a:cs typeface="Tahoma" pitchFamily="34" charset="0"/>
              </a:rPr>
              <a:t>with God in Reconciliation</a:t>
            </a:r>
          </a:p>
          <a:p>
            <a:r>
              <a:rPr lang="en-US" sz="2400" b="1" dirty="0">
                <a:latin typeface="Tahoma" pitchFamily="34" charset="0"/>
                <a:ea typeface="Tahoma" pitchFamily="34" charset="0"/>
                <a:cs typeface="Tahoma" pitchFamily="34" charset="0"/>
              </a:rPr>
              <a:t> </a:t>
            </a:r>
          </a:p>
          <a:p>
            <a:r>
              <a:rPr lang="en-US" sz="2400" b="1" dirty="0" smtClean="0">
                <a:solidFill>
                  <a:schemeClr val="accent1">
                    <a:lumMod val="40000"/>
                    <a:lumOff val="60000"/>
                  </a:schemeClr>
                </a:solidFill>
                <a:latin typeface="Tahoma" pitchFamily="34" charset="0"/>
                <a:ea typeface="Tahoma" pitchFamily="34" charset="0"/>
                <a:cs typeface="Tahoma" pitchFamily="34" charset="0"/>
              </a:rPr>
              <a:t>Galatians 1:3 </a:t>
            </a:r>
            <a:r>
              <a:rPr lang="en-US" sz="2400" b="1" dirty="0" smtClean="0">
                <a:latin typeface="Tahoma" pitchFamily="34" charset="0"/>
                <a:ea typeface="Tahoma" pitchFamily="34" charset="0"/>
                <a:cs typeface="Tahoma" pitchFamily="34" charset="0"/>
              </a:rPr>
              <a:t>Peace </a:t>
            </a:r>
            <a:r>
              <a:rPr lang="en-US" sz="2400" b="1" dirty="0">
                <a:latin typeface="Tahoma" pitchFamily="34" charset="0"/>
                <a:ea typeface="Tahoma" pitchFamily="34" charset="0"/>
                <a:cs typeface="Tahoma" pitchFamily="34" charset="0"/>
              </a:rPr>
              <a:t>that comes from God</a:t>
            </a:r>
          </a:p>
          <a:p>
            <a:r>
              <a:rPr lang="en-US" sz="2400" b="1" dirty="0">
                <a:latin typeface="Tahoma" pitchFamily="34" charset="0"/>
                <a:ea typeface="Tahoma" pitchFamily="34" charset="0"/>
                <a:cs typeface="Tahoma" pitchFamily="34" charset="0"/>
              </a:rPr>
              <a:t> </a:t>
            </a:r>
          </a:p>
          <a:p>
            <a:r>
              <a:rPr lang="en-US" sz="2400" b="1" dirty="0" smtClean="0">
                <a:solidFill>
                  <a:schemeClr val="accent1">
                    <a:lumMod val="40000"/>
                    <a:lumOff val="60000"/>
                  </a:schemeClr>
                </a:solidFill>
                <a:latin typeface="Tahoma" pitchFamily="34" charset="0"/>
                <a:ea typeface="Tahoma" pitchFamily="34" charset="0"/>
                <a:cs typeface="Tahoma" pitchFamily="34" charset="0"/>
              </a:rPr>
              <a:t>Philippians </a:t>
            </a:r>
            <a:r>
              <a:rPr lang="en-US" sz="2400" b="1" dirty="0">
                <a:solidFill>
                  <a:schemeClr val="accent1">
                    <a:lumMod val="40000"/>
                    <a:lumOff val="60000"/>
                  </a:schemeClr>
                </a:solidFill>
                <a:latin typeface="Tahoma" pitchFamily="34" charset="0"/>
                <a:ea typeface="Tahoma" pitchFamily="34" charset="0"/>
                <a:cs typeface="Tahoma" pitchFamily="34" charset="0"/>
              </a:rPr>
              <a:t>4:7-8</a:t>
            </a:r>
            <a:r>
              <a:rPr lang="en-US" sz="2400" b="1" dirty="0">
                <a:latin typeface="Tahoma" pitchFamily="34" charset="0"/>
                <a:ea typeface="Tahoma" pitchFamily="34" charset="0"/>
                <a:cs typeface="Tahoma" pitchFamily="34" charset="0"/>
              </a:rPr>
              <a:t>	Sharing the very peace of God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4062651"/>
          </a:xfrm>
          <a:prstGeom prst="rect">
            <a:avLst/>
          </a:prstGeom>
          <a:noFill/>
        </p:spPr>
        <p:txBody>
          <a:bodyPr wrap="square" rtlCol="0">
            <a:spAutoFit/>
          </a:bodyPr>
          <a:lstStyle/>
          <a:p>
            <a:r>
              <a:rPr lang="en-US" sz="2400" b="1" dirty="0">
                <a:solidFill>
                  <a:srgbClr val="FFFF99"/>
                </a:solidFill>
                <a:latin typeface="Tahoma" pitchFamily="34" charset="0"/>
                <a:ea typeface="Tahoma" pitchFamily="34" charset="0"/>
                <a:cs typeface="Tahoma" pitchFamily="34" charset="0"/>
              </a:rPr>
              <a:t>As the Gospel is Faith + nothing, </a:t>
            </a:r>
            <a:r>
              <a:rPr lang="en-US" sz="2400" b="1" dirty="0">
                <a:solidFill>
                  <a:schemeClr val="accent1">
                    <a:lumMod val="40000"/>
                    <a:lumOff val="60000"/>
                  </a:schemeClr>
                </a:solidFill>
                <a:latin typeface="Tahoma" pitchFamily="34" charset="0"/>
                <a:ea typeface="Tahoma" pitchFamily="34" charset="0"/>
                <a:cs typeface="Tahoma" pitchFamily="34" charset="0"/>
              </a:rPr>
              <a:t>the Spiritual Life is also faith + nothing.</a:t>
            </a:r>
          </a:p>
          <a:p>
            <a:r>
              <a:rPr lang="en-US" sz="2400" b="1" dirty="0">
                <a:latin typeface="Tahoma" pitchFamily="34" charset="0"/>
                <a:ea typeface="Tahoma" pitchFamily="34" charset="0"/>
                <a:cs typeface="Tahoma" pitchFamily="34" charset="0"/>
              </a:rPr>
              <a:t> </a:t>
            </a:r>
          </a:p>
          <a:p>
            <a:r>
              <a:rPr lang="en-US" sz="2400" b="1" dirty="0" smtClean="0">
                <a:latin typeface="Tahoma" pitchFamily="34" charset="0"/>
                <a:ea typeface="Tahoma" pitchFamily="34" charset="0"/>
                <a:cs typeface="Tahoma" pitchFamily="34" charset="0"/>
              </a:rPr>
              <a:t>We </a:t>
            </a:r>
            <a:r>
              <a:rPr lang="en-US" sz="2400" b="1" dirty="0">
                <a:latin typeface="Tahoma" pitchFamily="34" charset="0"/>
                <a:ea typeface="Tahoma" pitchFamily="34" charset="0"/>
                <a:cs typeface="Tahoma" pitchFamily="34" charset="0"/>
              </a:rPr>
              <a:t>live a life of faith . . . no merit in faith only </a:t>
            </a:r>
            <a:r>
              <a:rPr lang="en-US" sz="2400" b="1" dirty="0" smtClean="0">
                <a:latin typeface="Tahoma" pitchFamily="34" charset="0"/>
                <a:ea typeface="Tahoma" pitchFamily="34" charset="0"/>
                <a:cs typeface="Tahoma" pitchFamily="34" charset="0"/>
              </a:rPr>
              <a:t>merit in </a:t>
            </a:r>
            <a:r>
              <a:rPr lang="en-US" sz="2400" b="1" dirty="0">
                <a:latin typeface="Tahoma" pitchFamily="34" charset="0"/>
                <a:ea typeface="Tahoma" pitchFamily="34" charset="0"/>
                <a:cs typeface="Tahoma" pitchFamily="34" charset="0"/>
              </a:rPr>
              <a:t>the object of that faith:</a:t>
            </a:r>
          </a:p>
          <a:p>
            <a:r>
              <a:rPr lang="en-US" sz="2400" b="1" dirty="0">
                <a:latin typeface="Tahoma" pitchFamily="34" charset="0"/>
                <a:ea typeface="Tahoma" pitchFamily="34" charset="0"/>
                <a:cs typeface="Tahoma" pitchFamily="34" charset="0"/>
              </a:rPr>
              <a:t> </a:t>
            </a:r>
          </a:p>
          <a:p>
            <a:pPr lvl="1"/>
            <a:r>
              <a:rPr lang="en-US" sz="2400" b="1" dirty="0">
                <a:latin typeface="Tahoma" pitchFamily="34" charset="0"/>
                <a:ea typeface="Tahoma" pitchFamily="34" charset="0"/>
                <a:cs typeface="Tahoma" pitchFamily="34" charset="0"/>
              </a:rPr>
              <a:t>At Salvation:  Object is the  Lord Jesus Christ</a:t>
            </a:r>
          </a:p>
          <a:p>
            <a:r>
              <a:rPr lang="en-US" sz="2400" b="1" dirty="0">
                <a:latin typeface="Tahoma" pitchFamily="34" charset="0"/>
                <a:ea typeface="Tahoma" pitchFamily="34" charset="0"/>
                <a:cs typeface="Tahoma" pitchFamily="34" charset="0"/>
              </a:rPr>
              <a:t> </a:t>
            </a:r>
          </a:p>
          <a:p>
            <a:pPr lvl="1"/>
            <a:r>
              <a:rPr lang="en-US" sz="2400" b="1" dirty="0">
                <a:latin typeface="Tahoma" pitchFamily="34" charset="0"/>
                <a:ea typeface="Tahoma" pitchFamily="34" charset="0"/>
                <a:cs typeface="Tahoma" pitchFamily="34" charset="0"/>
              </a:rPr>
              <a:t>In the </a:t>
            </a:r>
            <a:r>
              <a:rPr lang="en-US" sz="2400" b="1" dirty="0" err="1">
                <a:latin typeface="Tahoma" pitchFamily="34" charset="0"/>
                <a:ea typeface="Tahoma" pitchFamily="34" charset="0"/>
                <a:cs typeface="Tahoma" pitchFamily="34" charset="0"/>
              </a:rPr>
              <a:t>C.W.L.</a:t>
            </a:r>
            <a:r>
              <a:rPr lang="en-US" sz="2400" b="1" dirty="0">
                <a:latin typeface="Tahoma" pitchFamily="34" charset="0"/>
                <a:ea typeface="Tahoma" pitchFamily="34" charset="0"/>
                <a:cs typeface="Tahoma" pitchFamily="34" charset="0"/>
              </a:rPr>
              <a:t>:  Object is the Holy Spirit and the Word of God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7848600" cy="2539157"/>
          </a:xfrm>
          <a:prstGeom prst="rect">
            <a:avLst/>
          </a:prstGeom>
          <a:noFill/>
        </p:spPr>
        <p:txBody>
          <a:bodyPr wrap="square" rtlCol="0">
            <a:spAutoFit/>
          </a:bodyPr>
          <a:lstStyle/>
          <a:p>
            <a:pPr algn="ctr">
              <a:spcAft>
                <a:spcPts val="1800"/>
              </a:spcAft>
            </a:pPr>
            <a:r>
              <a:rPr lang="en-US" sz="2400" b="1" dirty="0">
                <a:solidFill>
                  <a:srgbClr val="FFFF00"/>
                </a:solidFill>
                <a:latin typeface="Tahoma" pitchFamily="34" charset="0"/>
                <a:ea typeface="Tahoma" pitchFamily="34" charset="0"/>
                <a:cs typeface="Tahoma" pitchFamily="34" charset="0"/>
              </a:rPr>
              <a:t>Jude 1:4  </a:t>
            </a:r>
            <a:endParaRPr lang="en-US" sz="2400" b="1" dirty="0" smtClean="0">
              <a:solidFill>
                <a:srgbClr val="FFFF00"/>
              </a:solidFill>
              <a:latin typeface="Tahoma" pitchFamily="34" charset="0"/>
              <a:ea typeface="Tahoma" pitchFamily="34" charset="0"/>
              <a:cs typeface="Tahoma" pitchFamily="34" charset="0"/>
            </a:endParaRPr>
          </a:p>
          <a:p>
            <a:pPr algn="ctr">
              <a:spcAft>
                <a:spcPts val="1800"/>
              </a:spcAft>
            </a:pPr>
            <a:r>
              <a:rPr lang="en-US" sz="2400" b="1" dirty="0" smtClean="0">
                <a:latin typeface="Tahoma" pitchFamily="34" charset="0"/>
                <a:ea typeface="Tahoma" pitchFamily="34" charset="0"/>
                <a:cs typeface="Tahoma" pitchFamily="34" charset="0"/>
              </a:rPr>
              <a:t>For </a:t>
            </a:r>
            <a:r>
              <a:rPr lang="en-US" sz="2400" b="1" dirty="0">
                <a:latin typeface="Tahoma" pitchFamily="34" charset="0"/>
                <a:ea typeface="Tahoma" pitchFamily="34" charset="0"/>
                <a:cs typeface="Tahoma" pitchFamily="34" charset="0"/>
              </a:rPr>
              <a:t>there are certain men crept in unawares, who were before of old ordained to this condemnation, ungodly men, turning the grace of our God into lasciviousness, and denying the only Lord God, and our Lord Jesus Christ</a:t>
            </a:r>
            <a:r>
              <a:rPr lang="en-US" sz="2400" b="1" dirty="0" smtClean="0">
                <a:latin typeface="Tahoma" pitchFamily="34" charset="0"/>
                <a:ea typeface="Tahoma" pitchFamily="34" charset="0"/>
                <a:cs typeface="Tahoma" pitchFamily="34" charset="0"/>
              </a:rPr>
              <a:t>.</a:t>
            </a:r>
            <a:endParaRPr lang="en-US" sz="24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91</TotalTime>
  <Words>195</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Hill</dc:creator>
  <cp:lastModifiedBy>Daniel Hill</cp:lastModifiedBy>
  <cp:revision>10</cp:revision>
  <dcterms:created xsi:type="dcterms:W3CDTF">2016-01-27T21:11:58Z</dcterms:created>
  <dcterms:modified xsi:type="dcterms:W3CDTF">2016-03-20T06:02:42Z</dcterms:modified>
</cp:coreProperties>
</file>