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82" r:id="rId2"/>
    <p:sldId id="381" r:id="rId3"/>
    <p:sldId id="374" r:id="rId4"/>
    <p:sldId id="380" r:id="rId5"/>
    <p:sldId id="375" r:id="rId6"/>
    <p:sldId id="376" r:id="rId7"/>
    <p:sldId id="377" r:id="rId8"/>
    <p:sldId id="378" r:id="rId9"/>
    <p:sldId id="379" r:id="rId10"/>
    <p:sldId id="383" r:id="rId11"/>
    <p:sldId id="384" r:id="rId12"/>
    <p:sldId id="385" r:id="rId13"/>
    <p:sldId id="386" r:id="rId14"/>
    <p:sldId id="391" r:id="rId15"/>
    <p:sldId id="392" r:id="rId16"/>
    <p:sldId id="393" r:id="rId17"/>
    <p:sldId id="394" r:id="rId18"/>
    <p:sldId id="395" r:id="rId19"/>
    <p:sldId id="397" r:id="rId20"/>
    <p:sldId id="398" r:id="rId21"/>
    <p:sldId id="399" r:id="rId22"/>
    <p:sldId id="400" r:id="rId23"/>
    <p:sldId id="401" r:id="rId24"/>
    <p:sldId id="402" r:id="rId25"/>
    <p:sldId id="403" r:id="rId26"/>
    <p:sldId id="396" r:id="rId27"/>
    <p:sldId id="407" r:id="rId28"/>
    <p:sldId id="404" r:id="rId29"/>
    <p:sldId id="405" r:id="rId30"/>
    <p:sldId id="406" r:id="rId31"/>
    <p:sldId id="304" r:id="rId32"/>
    <p:sldId id="296" r:id="rId33"/>
    <p:sldId id="314" r:id="rId34"/>
    <p:sldId id="315" r:id="rId35"/>
    <p:sldId id="317" r:id="rId36"/>
    <p:sldId id="316" r:id="rId37"/>
    <p:sldId id="320" r:id="rId38"/>
    <p:sldId id="277" r:id="rId39"/>
    <p:sldId id="348" r:id="rId40"/>
    <p:sldId id="298" r:id="rId41"/>
    <p:sldId id="318" r:id="rId42"/>
    <p:sldId id="387" r:id="rId43"/>
    <p:sldId id="388" r:id="rId44"/>
    <p:sldId id="389" r:id="rId45"/>
    <p:sldId id="390" r:id="rId46"/>
    <p:sldId id="408" r:id="rId47"/>
    <p:sldId id="409" r:id="rId48"/>
    <p:sldId id="410" r:id="rId49"/>
    <p:sldId id="413" r:id="rId50"/>
    <p:sldId id="414" r:id="rId51"/>
    <p:sldId id="411" r:id="rId52"/>
    <p:sldId id="412"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30" r:id="rId66"/>
    <p:sldId id="427" r:id="rId67"/>
    <p:sldId id="428" r:id="rId68"/>
    <p:sldId id="429" r:id="rId69"/>
    <p:sldId id="431" r:id="rId70"/>
    <p:sldId id="432" r:id="rId71"/>
    <p:sldId id="433" r:id="rId72"/>
    <p:sldId id="434" r:id="rId73"/>
    <p:sldId id="435" r:id="rId74"/>
    <p:sldId id="436" r:id="rId75"/>
    <p:sldId id="445" r:id="rId76"/>
    <p:sldId id="437" r:id="rId77"/>
    <p:sldId id="439" r:id="rId78"/>
    <p:sldId id="438" r:id="rId79"/>
    <p:sldId id="440" r:id="rId80"/>
    <p:sldId id="441" r:id="rId81"/>
    <p:sldId id="442" r:id="rId82"/>
    <p:sldId id="443" r:id="rId83"/>
    <p:sldId id="444" r:id="rId84"/>
    <p:sldId id="446" r:id="rId85"/>
    <p:sldId id="447" r:id="rId86"/>
    <p:sldId id="448" r:id="rId87"/>
    <p:sldId id="449" r:id="rId88"/>
    <p:sldId id="450" r:id="rId89"/>
    <p:sldId id="451" r:id="rId90"/>
    <p:sldId id="452" r:id="rId91"/>
    <p:sldId id="453" r:id="rId92"/>
    <p:sldId id="454" r:id="rId93"/>
    <p:sldId id="455" r:id="rId94"/>
    <p:sldId id="456" r:id="rId95"/>
    <p:sldId id="458" r:id="rId96"/>
    <p:sldId id="459" r:id="rId97"/>
    <p:sldId id="457" r:id="rId98"/>
    <p:sldId id="460" r:id="rId99"/>
    <p:sldId id="461" r:id="rId100"/>
    <p:sldId id="462"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61305-2286-4DFE-A584-CAB27F3EBD09}" v="86" dt="2019-02-12T23:23:44.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9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5/10/relationships/revisionInfo" Target="revisionInfo.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ill" userId="9a1b774b13365dd2" providerId="LiveId" clId="{1AF3CDBF-9098-4042-99C5-1CF2C4403C76}"/>
    <pc:docChg chg="addSld modSld">
      <pc:chgData name="Daniel Hill" userId="9a1b774b13365dd2" providerId="LiveId" clId="{1AF3CDBF-9098-4042-99C5-1CF2C4403C76}" dt="2019-02-09T21:53:19.026" v="71" actId="207"/>
      <pc:docMkLst>
        <pc:docMk/>
      </pc:docMkLst>
      <pc:sldChg chg="modSp">
        <pc:chgData name="Daniel Hill" userId="9a1b774b13365dd2" providerId="LiveId" clId="{1AF3CDBF-9098-4042-99C5-1CF2C4403C76}" dt="2019-02-09T21:51:45.812" v="29" actId="255"/>
        <pc:sldMkLst>
          <pc:docMk/>
          <pc:sldMk cId="3102228264" sldId="298"/>
        </pc:sldMkLst>
        <pc:spChg chg="mod">
          <ac:chgData name="Daniel Hill" userId="9a1b774b13365dd2" providerId="LiveId" clId="{1AF3CDBF-9098-4042-99C5-1CF2C4403C76}" dt="2019-02-09T21:51:45.812" v="29" actId="255"/>
          <ac:spMkLst>
            <pc:docMk/>
            <pc:sldMk cId="3102228264" sldId="298"/>
            <ac:spMk id="2" creationId="{3BAC5168-5DA7-487D-95E7-095F6FCCFCC4}"/>
          </ac:spMkLst>
        </pc:spChg>
      </pc:sldChg>
      <pc:sldChg chg="modSp">
        <pc:chgData name="Daniel Hill" userId="9a1b774b13365dd2" providerId="LiveId" clId="{1AF3CDBF-9098-4042-99C5-1CF2C4403C76}" dt="2019-02-09T21:52:42.096" v="30" actId="2085"/>
        <pc:sldMkLst>
          <pc:docMk/>
          <pc:sldMk cId="2836370767" sldId="387"/>
        </pc:sldMkLst>
        <pc:spChg chg="mod">
          <ac:chgData name="Daniel Hill" userId="9a1b774b13365dd2" providerId="LiveId" clId="{1AF3CDBF-9098-4042-99C5-1CF2C4403C76}" dt="2019-02-09T21:52:42.096" v="30" actId="2085"/>
          <ac:spMkLst>
            <pc:docMk/>
            <pc:sldMk cId="2836370767" sldId="387"/>
            <ac:spMk id="2" creationId="{1E5233B3-CFE2-4E80-A261-68D3547590B5}"/>
          </ac:spMkLst>
        </pc:spChg>
      </pc:sldChg>
      <pc:sldChg chg="modSp">
        <pc:chgData name="Daniel Hill" userId="9a1b774b13365dd2" providerId="LiveId" clId="{1AF3CDBF-9098-4042-99C5-1CF2C4403C76}" dt="2019-02-09T21:36:06.774" v="1" actId="114"/>
        <pc:sldMkLst>
          <pc:docMk/>
          <pc:sldMk cId="1700101361" sldId="391"/>
        </pc:sldMkLst>
        <pc:spChg chg="mod">
          <ac:chgData name="Daniel Hill" userId="9a1b774b13365dd2" providerId="LiveId" clId="{1AF3CDBF-9098-4042-99C5-1CF2C4403C76}" dt="2019-02-09T21:36:06.774" v="1" actId="114"/>
          <ac:spMkLst>
            <pc:docMk/>
            <pc:sldMk cId="1700101361" sldId="391"/>
            <ac:spMk id="2" creationId="{C73B18A8-0D81-4816-A780-974FCEC691A4}"/>
          </ac:spMkLst>
        </pc:spChg>
      </pc:sldChg>
      <pc:sldChg chg="modSp">
        <pc:chgData name="Daniel Hill" userId="9a1b774b13365dd2" providerId="LiveId" clId="{1AF3CDBF-9098-4042-99C5-1CF2C4403C76}" dt="2019-02-09T21:42:54.476" v="20" actId="255"/>
        <pc:sldMkLst>
          <pc:docMk/>
          <pc:sldMk cId="1716775401" sldId="393"/>
        </pc:sldMkLst>
        <pc:spChg chg="mod">
          <ac:chgData name="Daniel Hill" userId="9a1b774b13365dd2" providerId="LiveId" clId="{1AF3CDBF-9098-4042-99C5-1CF2C4403C76}" dt="2019-02-09T21:42:54.476" v="20" actId="255"/>
          <ac:spMkLst>
            <pc:docMk/>
            <pc:sldMk cId="1716775401" sldId="393"/>
            <ac:spMk id="2" creationId="{7DCACB06-2E52-4A2B-9889-6F34D2931150}"/>
          </ac:spMkLst>
        </pc:spChg>
      </pc:sldChg>
      <pc:sldChg chg="modSp">
        <pc:chgData name="Daniel Hill" userId="9a1b774b13365dd2" providerId="LiveId" clId="{1AF3CDBF-9098-4042-99C5-1CF2C4403C76}" dt="2019-02-09T21:37:52.860" v="5" actId="208"/>
        <pc:sldMkLst>
          <pc:docMk/>
          <pc:sldMk cId="4293800526" sldId="394"/>
        </pc:sldMkLst>
        <pc:spChg chg="mod">
          <ac:chgData name="Daniel Hill" userId="9a1b774b13365dd2" providerId="LiveId" clId="{1AF3CDBF-9098-4042-99C5-1CF2C4403C76}" dt="2019-02-09T21:37:52.860" v="5" actId="208"/>
          <ac:spMkLst>
            <pc:docMk/>
            <pc:sldMk cId="4293800526" sldId="394"/>
            <ac:spMk id="2" creationId="{4A04E959-27CB-436C-9EF6-554BFD5EA2D3}"/>
          </ac:spMkLst>
        </pc:spChg>
      </pc:sldChg>
      <pc:sldChg chg="modSp modAnim">
        <pc:chgData name="Daniel Hill" userId="9a1b774b13365dd2" providerId="LiveId" clId="{1AF3CDBF-9098-4042-99C5-1CF2C4403C76}" dt="2019-02-09T21:39:38.200" v="19" actId="20577"/>
        <pc:sldMkLst>
          <pc:docMk/>
          <pc:sldMk cId="3601484449" sldId="398"/>
        </pc:sldMkLst>
        <pc:spChg chg="mod">
          <ac:chgData name="Daniel Hill" userId="9a1b774b13365dd2" providerId="LiveId" clId="{1AF3CDBF-9098-4042-99C5-1CF2C4403C76}" dt="2019-02-09T21:39:38.200" v="19" actId="20577"/>
          <ac:spMkLst>
            <pc:docMk/>
            <pc:sldMk cId="3601484449" sldId="398"/>
            <ac:spMk id="2" creationId="{1C844ECB-9BF3-4648-A93F-088DE71301B8}"/>
          </ac:spMkLst>
        </pc:spChg>
      </pc:sldChg>
      <pc:sldChg chg="modSp">
        <pc:chgData name="Daniel Hill" userId="9a1b774b13365dd2" providerId="LiveId" clId="{1AF3CDBF-9098-4042-99C5-1CF2C4403C76}" dt="2019-02-09T21:46:51.490" v="23" actId="255"/>
        <pc:sldMkLst>
          <pc:docMk/>
          <pc:sldMk cId="4288417290" sldId="403"/>
        </pc:sldMkLst>
        <pc:spChg chg="mod">
          <ac:chgData name="Daniel Hill" userId="9a1b774b13365dd2" providerId="LiveId" clId="{1AF3CDBF-9098-4042-99C5-1CF2C4403C76}" dt="2019-02-09T21:46:51.490" v="23" actId="255"/>
          <ac:spMkLst>
            <pc:docMk/>
            <pc:sldMk cId="4288417290" sldId="403"/>
            <ac:spMk id="2" creationId="{8BEDE4AB-E4E4-4F81-AF13-9500CAADB37B}"/>
          </ac:spMkLst>
        </pc:spChg>
      </pc:sldChg>
      <pc:sldChg chg="modSp">
        <pc:chgData name="Daniel Hill" userId="9a1b774b13365dd2" providerId="LiveId" clId="{1AF3CDBF-9098-4042-99C5-1CF2C4403C76}" dt="2019-02-09T21:47:50.448" v="25" actId="255"/>
        <pc:sldMkLst>
          <pc:docMk/>
          <pc:sldMk cId="977712102" sldId="404"/>
        </pc:sldMkLst>
        <pc:spChg chg="mod">
          <ac:chgData name="Daniel Hill" userId="9a1b774b13365dd2" providerId="LiveId" clId="{1AF3CDBF-9098-4042-99C5-1CF2C4403C76}" dt="2019-02-09T21:47:50.448" v="25" actId="255"/>
          <ac:spMkLst>
            <pc:docMk/>
            <pc:sldMk cId="977712102" sldId="404"/>
            <ac:spMk id="2" creationId="{8AFA0430-05F7-4E51-B744-EE1402F9BAF0}"/>
          </ac:spMkLst>
        </pc:spChg>
      </pc:sldChg>
      <pc:sldChg chg="modSp">
        <pc:chgData name="Daniel Hill" userId="9a1b774b13365dd2" providerId="LiveId" clId="{1AF3CDBF-9098-4042-99C5-1CF2C4403C76}" dt="2019-02-09T21:49:13.268" v="27" actId="207"/>
        <pc:sldMkLst>
          <pc:docMk/>
          <pc:sldMk cId="2851807085" sldId="406"/>
        </pc:sldMkLst>
        <pc:spChg chg="mod">
          <ac:chgData name="Daniel Hill" userId="9a1b774b13365dd2" providerId="LiveId" clId="{1AF3CDBF-9098-4042-99C5-1CF2C4403C76}" dt="2019-02-09T21:49:13.268" v="27" actId="207"/>
          <ac:spMkLst>
            <pc:docMk/>
            <pc:sldMk cId="2851807085" sldId="406"/>
            <ac:spMk id="2" creationId="{7B06B5B4-9883-4E3E-BDFA-DC4E5FBCF42F}"/>
          </ac:spMkLst>
        </pc:spChg>
      </pc:sldChg>
    </pc:docChg>
  </pc:docChgLst>
  <pc:docChgLst>
    <pc:chgData name="Daniel Hill" userId="9a1b774b13365dd2" providerId="LiveId" clId="{68561305-2286-4DFE-A584-CAB27F3EBD09}"/>
    <pc:docChg chg="undo addSld delSld modSld">
      <pc:chgData name="Daniel Hill" userId="9a1b774b13365dd2" providerId="LiveId" clId="{68561305-2286-4DFE-A584-CAB27F3EBD09}" dt="2019-02-12T23:23:44.170" v="102"/>
      <pc:docMkLst>
        <pc:docMk/>
      </pc:docMkLst>
      <pc:sldChg chg="add del modTransition modAnim">
        <pc:chgData name="Daniel Hill" userId="9a1b774b13365dd2" providerId="LiveId" clId="{68561305-2286-4DFE-A584-CAB27F3EBD09}" dt="2019-02-12T23:04:35.065" v="64"/>
        <pc:sldMkLst>
          <pc:docMk/>
          <pc:sldMk cId="3322424351" sldId="374"/>
        </pc:sldMkLst>
      </pc:sldChg>
      <pc:sldChg chg="modAnim">
        <pc:chgData name="Daniel Hill" userId="9a1b774b13365dd2" providerId="LiveId" clId="{68561305-2286-4DFE-A584-CAB27F3EBD09}" dt="2019-02-12T23:04:14.653" v="60"/>
        <pc:sldMkLst>
          <pc:docMk/>
          <pc:sldMk cId="135812700" sldId="380"/>
        </pc:sldMkLst>
      </pc:sldChg>
      <pc:sldChg chg="modSp">
        <pc:chgData name="Daniel Hill" userId="9a1b774b13365dd2" providerId="LiveId" clId="{68561305-2286-4DFE-A584-CAB27F3EBD09}" dt="2019-02-09T21:54:34.031" v="10" actId="14100"/>
        <pc:sldMkLst>
          <pc:docMk/>
          <pc:sldMk cId="2684832117" sldId="384"/>
        </pc:sldMkLst>
        <pc:spChg chg="mod">
          <ac:chgData name="Daniel Hill" userId="9a1b774b13365dd2" providerId="LiveId" clId="{68561305-2286-4DFE-A584-CAB27F3EBD09}" dt="2019-02-09T21:54:34.031" v="10" actId="14100"/>
          <ac:spMkLst>
            <pc:docMk/>
            <pc:sldMk cId="2684832117" sldId="384"/>
            <ac:spMk id="2" creationId="{568A4DD1-F5C2-46B6-82A5-3FC99479A7B6}"/>
          </ac:spMkLst>
        </pc:spChg>
      </pc:sldChg>
      <pc:sldChg chg="modSp add del">
        <pc:chgData name="Daniel Hill" userId="9a1b774b13365dd2" providerId="LiveId" clId="{68561305-2286-4DFE-A584-CAB27F3EBD09}" dt="2019-02-12T22:38:07.973" v="15" actId="20577"/>
        <pc:sldMkLst>
          <pc:docMk/>
          <pc:sldMk cId="2836370767" sldId="387"/>
        </pc:sldMkLst>
        <pc:spChg chg="mod">
          <ac:chgData name="Daniel Hill" userId="9a1b774b13365dd2" providerId="LiveId" clId="{68561305-2286-4DFE-A584-CAB27F3EBD09}" dt="2019-02-12T22:38:07.973" v="15" actId="20577"/>
          <ac:spMkLst>
            <pc:docMk/>
            <pc:sldMk cId="2836370767" sldId="387"/>
            <ac:spMk id="2" creationId="{1E5233B3-CFE2-4E80-A261-68D3547590B5}"/>
          </ac:spMkLst>
        </pc:spChg>
      </pc:sldChg>
      <pc:sldChg chg="modTransition">
        <pc:chgData name="Daniel Hill" userId="9a1b774b13365dd2" providerId="LiveId" clId="{68561305-2286-4DFE-A584-CAB27F3EBD09}" dt="2019-02-12T23:08:13.009" v="66"/>
        <pc:sldMkLst>
          <pc:docMk/>
          <pc:sldMk cId="2766816953" sldId="396"/>
        </pc:sldMkLst>
      </pc:sldChg>
      <pc:sldChg chg="modSp">
        <pc:chgData name="Daniel Hill" userId="9a1b774b13365dd2" providerId="LiveId" clId="{68561305-2286-4DFE-A584-CAB27F3EBD09}" dt="2019-02-12T23:07:10.185" v="65" actId="20577"/>
        <pc:sldMkLst>
          <pc:docMk/>
          <pc:sldMk cId="3467439463" sldId="399"/>
        </pc:sldMkLst>
        <pc:spChg chg="mod">
          <ac:chgData name="Daniel Hill" userId="9a1b774b13365dd2" providerId="LiveId" clId="{68561305-2286-4DFE-A584-CAB27F3EBD09}" dt="2019-02-12T23:07:10.185" v="65" actId="20577"/>
          <ac:spMkLst>
            <pc:docMk/>
            <pc:sldMk cId="3467439463" sldId="399"/>
            <ac:spMk id="2" creationId="{03850CAB-7293-4406-BA70-26B129A7CA45}"/>
          </ac:spMkLst>
        </pc:spChg>
      </pc:sldChg>
      <pc:sldChg chg="modTransition">
        <pc:chgData name="Daniel Hill" userId="9a1b774b13365dd2" providerId="LiveId" clId="{68561305-2286-4DFE-A584-CAB27F3EBD09}" dt="2019-02-12T23:12:16.943" v="68"/>
        <pc:sldMkLst>
          <pc:docMk/>
          <pc:sldMk cId="1656142403" sldId="408"/>
        </pc:sldMkLst>
      </pc:sldChg>
      <pc:sldChg chg="modSp">
        <pc:chgData name="Daniel Hill" userId="9a1b774b13365dd2" providerId="LiveId" clId="{68561305-2286-4DFE-A584-CAB27F3EBD09}" dt="2019-02-12T23:14:10.028" v="77" actId="207"/>
        <pc:sldMkLst>
          <pc:docMk/>
          <pc:sldMk cId="1138554948" sldId="414"/>
        </pc:sldMkLst>
        <pc:spChg chg="mod">
          <ac:chgData name="Daniel Hill" userId="9a1b774b13365dd2" providerId="LiveId" clId="{68561305-2286-4DFE-A584-CAB27F3EBD09}" dt="2019-02-12T23:14:10.028" v="77" actId="207"/>
          <ac:spMkLst>
            <pc:docMk/>
            <pc:sldMk cId="1138554948" sldId="414"/>
            <ac:spMk id="2" creationId="{A1E601B1-499F-49BE-B9D3-1B461BD18810}"/>
          </ac:spMkLst>
        </pc:spChg>
      </pc:sldChg>
      <pc:sldChg chg="modTransition">
        <pc:chgData name="Daniel Hill" userId="9a1b774b13365dd2" providerId="LiveId" clId="{68561305-2286-4DFE-A584-CAB27F3EBD09}" dt="2019-02-12T23:17:12.370" v="78"/>
        <pc:sldMkLst>
          <pc:docMk/>
          <pc:sldMk cId="3842328444" sldId="435"/>
        </pc:sldMkLst>
      </pc:sldChg>
      <pc:sldChg chg="modSp modAnim">
        <pc:chgData name="Daniel Hill" userId="9a1b774b13365dd2" providerId="LiveId" clId="{68561305-2286-4DFE-A584-CAB27F3EBD09}" dt="2019-02-12T23:18:14.265" v="81"/>
        <pc:sldMkLst>
          <pc:docMk/>
          <pc:sldMk cId="668535295" sldId="440"/>
        </pc:sldMkLst>
        <pc:spChg chg="mod">
          <ac:chgData name="Daniel Hill" userId="9a1b774b13365dd2" providerId="LiveId" clId="{68561305-2286-4DFE-A584-CAB27F3EBD09}" dt="2019-02-12T22:50:57.645" v="31" actId="208"/>
          <ac:spMkLst>
            <pc:docMk/>
            <pc:sldMk cId="668535295" sldId="440"/>
            <ac:spMk id="2" creationId="{1B8577FC-FC79-4004-89ED-8506EB256EDF}"/>
          </ac:spMkLst>
        </pc:spChg>
      </pc:sldChg>
      <pc:sldChg chg="modSp">
        <pc:chgData name="Daniel Hill" userId="9a1b774b13365dd2" providerId="LiveId" clId="{68561305-2286-4DFE-A584-CAB27F3EBD09}" dt="2019-02-12T23:19:16.616" v="92" actId="20577"/>
        <pc:sldMkLst>
          <pc:docMk/>
          <pc:sldMk cId="1002123757" sldId="442"/>
        </pc:sldMkLst>
        <pc:spChg chg="mod">
          <ac:chgData name="Daniel Hill" userId="9a1b774b13365dd2" providerId="LiveId" clId="{68561305-2286-4DFE-A584-CAB27F3EBD09}" dt="2019-02-12T23:19:16.616" v="92" actId="20577"/>
          <ac:spMkLst>
            <pc:docMk/>
            <pc:sldMk cId="1002123757" sldId="442"/>
            <ac:spMk id="2" creationId="{B64C108A-C6DB-4530-BD23-D6B316C516B3}"/>
          </ac:spMkLst>
        </pc:spChg>
      </pc:sldChg>
      <pc:sldChg chg="modSp">
        <pc:chgData name="Daniel Hill" userId="9a1b774b13365dd2" providerId="LiveId" clId="{68561305-2286-4DFE-A584-CAB27F3EBD09}" dt="2019-02-12T22:55:54.250" v="50" actId="20577"/>
        <pc:sldMkLst>
          <pc:docMk/>
          <pc:sldMk cId="1805599584" sldId="447"/>
        </pc:sldMkLst>
        <pc:spChg chg="mod">
          <ac:chgData name="Daniel Hill" userId="9a1b774b13365dd2" providerId="LiveId" clId="{68561305-2286-4DFE-A584-CAB27F3EBD09}" dt="2019-02-12T22:55:54.250" v="50" actId="20577"/>
          <ac:spMkLst>
            <pc:docMk/>
            <pc:sldMk cId="1805599584" sldId="447"/>
            <ac:spMk id="2" creationId="{3726E6FF-6380-4FDF-B9BA-CEA72E2B285B}"/>
          </ac:spMkLst>
        </pc:spChg>
      </pc:sldChg>
      <pc:sldChg chg="modSp">
        <pc:chgData name="Daniel Hill" userId="9a1b774b13365dd2" providerId="LiveId" clId="{68561305-2286-4DFE-A584-CAB27F3EBD09}" dt="2019-02-12T22:57:29.508" v="51" actId="20577"/>
        <pc:sldMkLst>
          <pc:docMk/>
          <pc:sldMk cId="2139113268" sldId="453"/>
        </pc:sldMkLst>
        <pc:spChg chg="mod">
          <ac:chgData name="Daniel Hill" userId="9a1b774b13365dd2" providerId="LiveId" clId="{68561305-2286-4DFE-A584-CAB27F3EBD09}" dt="2019-02-12T22:57:29.508" v="51" actId="20577"/>
          <ac:spMkLst>
            <pc:docMk/>
            <pc:sldMk cId="2139113268" sldId="453"/>
            <ac:spMk id="2" creationId="{2C94B46C-49BA-446B-B9A3-F8C19E9C2A48}"/>
          </ac:spMkLst>
        </pc:spChg>
      </pc:sldChg>
      <pc:sldChg chg="modSp modAnim">
        <pc:chgData name="Daniel Hill" userId="9a1b774b13365dd2" providerId="LiveId" clId="{68561305-2286-4DFE-A584-CAB27F3EBD09}" dt="2019-02-12T23:21:45.804" v="95" actId="15"/>
        <pc:sldMkLst>
          <pc:docMk/>
          <pc:sldMk cId="2276743205" sldId="456"/>
        </pc:sldMkLst>
        <pc:spChg chg="mod">
          <ac:chgData name="Daniel Hill" userId="9a1b774b13365dd2" providerId="LiveId" clId="{68561305-2286-4DFE-A584-CAB27F3EBD09}" dt="2019-02-12T23:21:45.804" v="95" actId="15"/>
          <ac:spMkLst>
            <pc:docMk/>
            <pc:sldMk cId="2276743205" sldId="456"/>
            <ac:spMk id="2" creationId="{6F48037B-3419-4989-A93A-F6E81684CBBA}"/>
          </ac:spMkLst>
        </pc:spChg>
      </pc:sldChg>
      <pc:sldChg chg="modSp">
        <pc:chgData name="Daniel Hill" userId="9a1b774b13365dd2" providerId="LiveId" clId="{68561305-2286-4DFE-A584-CAB27F3EBD09}" dt="2019-02-12T22:59:34.120" v="57" actId="207"/>
        <pc:sldMkLst>
          <pc:docMk/>
          <pc:sldMk cId="420782249" sldId="457"/>
        </pc:sldMkLst>
        <pc:spChg chg="mod">
          <ac:chgData name="Daniel Hill" userId="9a1b774b13365dd2" providerId="LiveId" clId="{68561305-2286-4DFE-A584-CAB27F3EBD09}" dt="2019-02-12T22:59:34.120" v="57" actId="207"/>
          <ac:spMkLst>
            <pc:docMk/>
            <pc:sldMk cId="420782249" sldId="457"/>
            <ac:spMk id="2" creationId="{9A7EEA11-DD96-4F0A-8D0B-D850AA135B4B}"/>
          </ac:spMkLst>
        </pc:spChg>
      </pc:sldChg>
      <pc:sldChg chg="modAnim">
        <pc:chgData name="Daniel Hill" userId="9a1b774b13365dd2" providerId="LiveId" clId="{68561305-2286-4DFE-A584-CAB27F3EBD09}" dt="2019-02-12T23:23:44.170" v="102"/>
        <pc:sldMkLst>
          <pc:docMk/>
          <pc:sldMk cId="2389338691" sldId="458"/>
        </pc:sldMkLst>
      </pc:sldChg>
      <pc:sldChg chg="del">
        <pc:chgData name="Daniel Hill" userId="9a1b774b13365dd2" providerId="LiveId" clId="{68561305-2286-4DFE-A584-CAB27F3EBD09}" dt="2019-02-12T22:37:35.508" v="13" actId="2696"/>
        <pc:sldMkLst>
          <pc:docMk/>
          <pc:sldMk cId="4256132289" sldId="463"/>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D762F65-D343-483B-B927-3FF3F1DC3B15}" type="datetimeFigureOut">
              <a:rPr lang="en-US" smtClean="0"/>
              <a:t>2/12/2019</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474596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411228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40617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77E0589-495C-42B2-B3E2-05F9B4394E65}"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5540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596212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D762F65-D343-483B-B927-3FF3F1DC3B15}" type="datetimeFigureOut">
              <a:rPr lang="en-US" smtClean="0"/>
              <a:t>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429475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D762F65-D343-483B-B927-3FF3F1DC3B15}" type="datetimeFigureOut">
              <a:rPr lang="en-US" smtClean="0"/>
              <a:t>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1411105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62F65-D343-483B-B927-3FF3F1DC3B15}" type="datetimeFigureOut">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1246803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D762F65-D343-483B-B927-3FF3F1DC3B15}" type="datetimeFigureOut">
              <a:rPr lang="en-US" smtClean="0"/>
              <a:t>2/12/2019</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375380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62F65-D343-483B-B927-3FF3F1DC3B15}" type="datetimeFigureOut">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230796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D762F65-D343-483B-B927-3FF3F1DC3B15}" type="datetimeFigureOut">
              <a:rPr lang="en-US" smtClean="0"/>
              <a:t>2/12/2019</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361089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44211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762F65-D343-483B-B927-3FF3F1DC3B15}" type="datetimeFigureOut">
              <a:rPr lang="en-US" smtClean="0"/>
              <a:t>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354215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762F65-D343-483B-B927-3FF3F1DC3B15}" type="datetimeFigureOut">
              <a:rPr lang="en-US" smtClean="0"/>
              <a:t>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356921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62F65-D343-483B-B927-3FF3F1DC3B15}" type="datetimeFigureOut">
              <a:rPr lang="en-US" smtClean="0"/>
              <a:t>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151572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263363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762F65-D343-483B-B927-3FF3F1DC3B15}" type="datetimeFigureOut">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E0589-495C-42B2-B3E2-05F9B4394E65}" type="slidenum">
              <a:rPr lang="en-US" smtClean="0"/>
              <a:t>‹#›</a:t>
            </a:fld>
            <a:endParaRPr lang="en-US"/>
          </a:p>
        </p:txBody>
      </p:sp>
    </p:spTree>
    <p:extLst>
      <p:ext uri="{BB962C8B-B14F-4D97-AF65-F5344CB8AC3E}">
        <p14:creationId xmlns:p14="http://schemas.microsoft.com/office/powerpoint/2010/main" val="51299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D762F65-D343-483B-B927-3FF3F1DC3B15}" type="datetimeFigureOut">
              <a:rPr lang="en-US" smtClean="0"/>
              <a:t>2/12/2019</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7E0589-495C-42B2-B3E2-05F9B4394E65}" type="slidenum">
              <a:rPr lang="en-US" smtClean="0"/>
              <a:t>‹#›</a:t>
            </a:fld>
            <a:endParaRPr lang="en-US"/>
          </a:p>
        </p:txBody>
      </p:sp>
    </p:spTree>
    <p:extLst>
      <p:ext uri="{BB962C8B-B14F-4D97-AF65-F5344CB8AC3E}">
        <p14:creationId xmlns:p14="http://schemas.microsoft.com/office/powerpoint/2010/main" val="26113228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25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698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63861-E008-4400-83B1-8A4A2C808BC5}"/>
              </a:ext>
            </a:extLst>
          </p:cNvPr>
          <p:cNvSpPr txBox="1"/>
          <p:nvPr/>
        </p:nvSpPr>
        <p:spPr>
          <a:xfrm>
            <a:off x="979714" y="1554480"/>
            <a:ext cx="9692640" cy="1631216"/>
          </a:xfrm>
          <a:prstGeom prst="rect">
            <a:avLst/>
          </a:prstGeom>
          <a:noFill/>
        </p:spPr>
        <p:txBody>
          <a:bodyPr wrap="square" rtlCol="0">
            <a:spAutoFit/>
          </a:bodyPr>
          <a:lstStyle/>
          <a:p>
            <a:pPr algn="ctr"/>
            <a:r>
              <a:rPr lang="en-US" sz="10000" dirty="0">
                <a:solidFill>
                  <a:schemeClr val="accent3">
                    <a:lumMod val="60000"/>
                    <a:lumOff val="40000"/>
                  </a:schemeClr>
                </a:solidFill>
                <a:latin typeface="Copperplate Gothic Bold" panose="020E0705020206020404" pitchFamily="34" charset="0"/>
              </a:rPr>
              <a:t>SELAH</a:t>
            </a:r>
          </a:p>
        </p:txBody>
      </p:sp>
    </p:spTree>
    <p:extLst>
      <p:ext uri="{BB962C8B-B14F-4D97-AF65-F5344CB8AC3E}">
        <p14:creationId xmlns:p14="http://schemas.microsoft.com/office/powerpoint/2010/main" val="328741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A4DD1-F5C2-46B6-82A5-3FC99479A7B6}"/>
              </a:ext>
            </a:extLst>
          </p:cNvPr>
          <p:cNvSpPr txBox="1"/>
          <p:nvPr/>
        </p:nvSpPr>
        <p:spPr>
          <a:xfrm>
            <a:off x="300038" y="655608"/>
            <a:ext cx="4927568" cy="32624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32C7A9">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The Theology of Worship</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E801A">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Ambassador International University</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E9BF35">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April 2019</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DF2E28">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Instructor: </a:t>
            </a:r>
            <a:br>
              <a:rPr kumimoji="0" lang="en-US" sz="2400" b="1" i="0" u="none" strike="noStrike" kern="1200" cap="none" spc="0" normalizeH="0" baseline="0" noProof="0" dirty="0">
                <a:ln>
                  <a:noFill/>
                </a:ln>
                <a:solidFill>
                  <a:srgbClr val="DF2E28">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0" normalizeH="0" baseline="0" noProof="0" dirty="0">
                <a:ln>
                  <a:noFill/>
                </a:ln>
                <a:solidFill>
                  <a:srgbClr val="DF2E28">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Daniel W. Hill, 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F202E14-6E8A-478A-8AFC-B200A1B76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642" y="387243"/>
            <a:ext cx="4055676" cy="3041757"/>
          </a:xfrm>
          <a:prstGeom prst="rect">
            <a:avLst/>
          </a:prstGeom>
        </p:spPr>
      </p:pic>
      <p:pic>
        <p:nvPicPr>
          <p:cNvPr id="14" name="Picture 13">
            <a:extLst>
              <a:ext uri="{FF2B5EF4-FFF2-40B4-BE49-F238E27FC236}">
                <a16:creationId xmlns:a16="http://schemas.microsoft.com/office/drawing/2014/main" id="{69879DA3-A344-4A84-8AC8-9F3540348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379" y="3675744"/>
            <a:ext cx="3392788" cy="2255487"/>
          </a:xfrm>
          <a:prstGeom prst="rect">
            <a:avLst/>
          </a:prstGeom>
        </p:spPr>
      </p:pic>
      <p:pic>
        <p:nvPicPr>
          <p:cNvPr id="12" name="Picture 11">
            <a:extLst>
              <a:ext uri="{FF2B5EF4-FFF2-40B4-BE49-F238E27FC236}">
                <a16:creationId xmlns:a16="http://schemas.microsoft.com/office/drawing/2014/main" id="{8F270CB4-401E-4D85-9B6F-F0ED07D8B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210" y="3586420"/>
            <a:ext cx="3974933" cy="2641569"/>
          </a:xfrm>
          <a:prstGeom prst="rect">
            <a:avLst/>
          </a:prstGeom>
        </p:spPr>
      </p:pic>
    </p:spTree>
    <p:extLst>
      <p:ext uri="{BB962C8B-B14F-4D97-AF65-F5344CB8AC3E}">
        <p14:creationId xmlns:p14="http://schemas.microsoft.com/office/powerpoint/2010/main" val="2684832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C97B1-DEC7-470B-A816-26FE102F9617}"/>
              </a:ext>
            </a:extLst>
          </p:cNvPr>
          <p:cNvSpPr txBox="1"/>
          <p:nvPr/>
        </p:nvSpPr>
        <p:spPr>
          <a:xfrm>
            <a:off x="881349" y="738130"/>
            <a:ext cx="10609244" cy="4985980"/>
          </a:xfrm>
          <a:prstGeom prst="rect">
            <a:avLst/>
          </a:prstGeom>
          <a:noFill/>
        </p:spPr>
        <p:txBody>
          <a:bodyPr wrap="square" rtlCol="0">
            <a:spAutoFit/>
          </a:bodyPr>
          <a:lstStyle/>
          <a:p>
            <a:pPr algn="ct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Exodus 33:15-16</a:t>
            </a:r>
          </a:p>
          <a:p>
            <a:pPr algn="ctr">
              <a:spcAft>
                <a:spcPts val="1200"/>
              </a:spcAft>
            </a:pPr>
            <a:r>
              <a:rPr lang="en-US" sz="2400" b="1" i="1" dirty="0">
                <a:latin typeface="Tahoma" panose="020B0604030504040204" pitchFamily="34" charset="0"/>
                <a:ea typeface="Tahoma" panose="020B0604030504040204" pitchFamily="34" charset="0"/>
                <a:cs typeface="Tahoma" panose="020B0604030504040204" pitchFamily="34" charset="0"/>
              </a:rPr>
              <a:t>Then he said to Him, If Your presence does not go with us, do not lead us up from here. For how then can it be known that I have found favor in Your sight, I and Your people? Is it not by Your going with us, so that we, I and Your people, may be distinguished from all the other people who are upon the face of the earth?</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is no presence like God’s presence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is no absence like the absence of God’s presence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presence of God is what distinguishes us from ALL other people on earth. </a:t>
            </a:r>
          </a:p>
          <a:p>
            <a:pPr algn="ctr">
              <a:spcAft>
                <a:spcPts val="1200"/>
              </a:spcAft>
            </a:pPr>
            <a:r>
              <a:rPr lang="en-US" sz="2800" b="1" dirty="0">
                <a:solidFill>
                  <a:srgbClr val="FFC000"/>
                </a:solidFill>
                <a:latin typeface="Tahoma" panose="020B0604030504040204" pitchFamily="34" charset="0"/>
                <a:ea typeface="Tahoma" panose="020B0604030504040204" pitchFamily="34" charset="0"/>
                <a:cs typeface="Tahoma" panose="020B0604030504040204" pitchFamily="34" charset="0"/>
              </a:rPr>
              <a:t>Presence – Personal -- Relationship</a:t>
            </a:r>
          </a:p>
        </p:txBody>
      </p:sp>
    </p:spTree>
    <p:extLst>
      <p:ext uri="{BB962C8B-B14F-4D97-AF65-F5344CB8AC3E}">
        <p14:creationId xmlns:p14="http://schemas.microsoft.com/office/powerpoint/2010/main" val="213197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A0659-24A4-4301-994B-46CD7AD14243}"/>
              </a:ext>
            </a:extLst>
          </p:cNvPr>
          <p:cNvSpPr txBox="1"/>
          <p:nvPr/>
        </p:nvSpPr>
        <p:spPr>
          <a:xfrm>
            <a:off x="740228" y="203783"/>
            <a:ext cx="10711543" cy="6063198"/>
          </a:xfrm>
          <a:prstGeom prst="rect">
            <a:avLst/>
          </a:prstGeom>
          <a:noFill/>
        </p:spPr>
        <p:txBody>
          <a:bodyPr wrap="square" rtlCol="0">
            <a:spAutoFit/>
          </a:bodyPr>
          <a:lstStyle/>
          <a:p>
            <a:pPr>
              <a:spcAft>
                <a:spcPts val="1200"/>
              </a:spcAft>
            </a:pPr>
            <a:r>
              <a:rPr lang="en-US" sz="2600" b="1"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What Is Worship?</a:t>
            </a:r>
          </a:p>
          <a:p>
            <a:pPr marL="514350" indent="-514350">
              <a:spcAft>
                <a:spcPts val="1200"/>
              </a:spcAft>
              <a:buFont typeface="+mj-l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Worship in its simplest meaning is a </a:t>
            </a:r>
            <a:br>
              <a:rPr lang="en-US" sz="26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meeting with God.  </a:t>
            </a:r>
          </a:p>
          <a:p>
            <a:pPr marL="514350" indent="-514350">
              <a:spcAft>
                <a:spcPts val="1200"/>
              </a:spcAft>
              <a:buFont typeface="+mj-l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Worship is the event of interacting with </a:t>
            </a:r>
            <a:br>
              <a:rPr lang="en-US" sz="26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God either in an individual or corporate </a:t>
            </a:r>
            <a:br>
              <a:rPr lang="en-US" sz="26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basis.  </a:t>
            </a:r>
          </a:p>
          <a:p>
            <a:pPr marL="514350" indent="-514350">
              <a:spcAft>
                <a:spcPts val="1200"/>
              </a:spcAft>
              <a:buFont typeface="+mj-l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Worship is the response of an adoring heart to the magnificence of God.  </a:t>
            </a:r>
          </a:p>
          <a:p>
            <a:pPr marL="514350" indent="-514350">
              <a:spcAft>
                <a:spcPts val="1200"/>
              </a:spcAft>
              <a:buFont typeface="+mj-l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It is man’s loving response in personal faith to God’s personal revelation of Himself in Jesus Christ.  </a:t>
            </a:r>
          </a:p>
          <a:p>
            <a:pPr marL="514350" indent="-514350">
              <a:spcAft>
                <a:spcPts val="1200"/>
              </a:spcAft>
              <a:buFont typeface="+mj-l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Genuine worship is always transformational in terms of God transforming the worshiper as we cannot transform ourselves.</a:t>
            </a:r>
          </a:p>
        </p:txBody>
      </p:sp>
      <p:pic>
        <p:nvPicPr>
          <p:cNvPr id="4" name="Picture 3">
            <a:extLst>
              <a:ext uri="{FF2B5EF4-FFF2-40B4-BE49-F238E27FC236}">
                <a16:creationId xmlns:a16="http://schemas.microsoft.com/office/drawing/2014/main" id="{0FB84B02-38D4-4499-BC83-761865762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733" y="342824"/>
            <a:ext cx="3623602" cy="2700821"/>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294457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989AF0-DFCE-445F-A2D2-F8320E154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885" y="238941"/>
            <a:ext cx="4915989" cy="3072493"/>
          </a:xfrm>
          <a:prstGeom prst="rect">
            <a:avLst/>
          </a:prstGeom>
        </p:spPr>
      </p:pic>
      <p:sp>
        <p:nvSpPr>
          <p:cNvPr id="2" name="TextBox 1">
            <a:extLst>
              <a:ext uri="{FF2B5EF4-FFF2-40B4-BE49-F238E27FC236}">
                <a16:creationId xmlns:a16="http://schemas.microsoft.com/office/drawing/2014/main" id="{C73B18A8-0D81-4816-A780-974FCEC691A4}"/>
              </a:ext>
            </a:extLst>
          </p:cNvPr>
          <p:cNvSpPr txBox="1"/>
          <p:nvPr/>
        </p:nvSpPr>
        <p:spPr>
          <a:xfrm>
            <a:off x="572877" y="694063"/>
            <a:ext cx="11027884" cy="4647426"/>
          </a:xfrm>
          <a:prstGeom prst="rect">
            <a:avLst/>
          </a:prstGeom>
          <a:noFill/>
        </p:spPr>
        <p:txBody>
          <a:bodyPr wrap="square" rtlCol="0">
            <a:spAutoFit/>
          </a:bodyPr>
          <a:lstStyle/>
          <a:p>
            <a:pPr>
              <a:spcAft>
                <a:spcPts val="1200"/>
              </a:spcAft>
            </a:pPr>
            <a:r>
              <a:rPr lang="en-US" sz="2400" b="1"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Meaning of the Word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Anglo-Saxon word </a:t>
            </a:r>
            <a:r>
              <a:rPr lang="en-US" sz="2400" b="1" i="1" dirty="0" err="1">
                <a:latin typeface="Tahoma" panose="020B0604030504040204" pitchFamily="34" charset="0"/>
                <a:ea typeface="Tahoma" panose="020B0604030504040204" pitchFamily="34" charset="0"/>
                <a:cs typeface="Tahoma" panose="020B0604030504040204" pitchFamily="34" charset="0"/>
              </a:rPr>
              <a:t>weorthscipe</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i="1" dirty="0">
                <a:latin typeface="Tahoma" panose="020B0604030504040204" pitchFamily="34" charset="0"/>
                <a:ea typeface="Tahoma" panose="020B0604030504040204" pitchFamily="34" charset="0"/>
                <a:cs typeface="Tahoma" panose="020B0604030504040204" pitchFamily="34" charset="0"/>
              </a:rPr>
              <a:t>worth</a:t>
            </a:r>
            <a:r>
              <a:rPr lang="en-US" sz="2400" b="1" dirty="0">
                <a:latin typeface="Tahoma" panose="020B0604030504040204" pitchFamily="34" charset="0"/>
                <a:ea typeface="Tahoma" panose="020B0604030504040204" pitchFamily="34" charset="0"/>
                <a:cs typeface="Tahoma" panose="020B0604030504040204" pitchFamily="34" charset="0"/>
              </a:rPr>
              <a:t> and s</a:t>
            </a:r>
            <a:r>
              <a:rPr lang="en-US" sz="2400" b="1" i="1" dirty="0">
                <a:latin typeface="Tahoma" panose="020B0604030504040204" pitchFamily="34" charset="0"/>
                <a:ea typeface="Tahoma" panose="020B0604030504040204" pitchFamily="34" charset="0"/>
                <a:cs typeface="Tahoma" panose="020B0604030504040204" pitchFamily="34" charset="0"/>
              </a:rPr>
              <a:t>hip</a:t>
            </a:r>
            <a:r>
              <a:rPr lang="en-US" sz="2400" b="1" dirty="0">
                <a:latin typeface="Tahoma" panose="020B0604030504040204" pitchFamily="34" charset="0"/>
                <a:ea typeface="Tahoma" panose="020B0604030504040204" pitchFamily="34" charset="0"/>
                <a:cs typeface="Tahoma" panose="020B0604030504040204" pitchFamily="34" charset="0"/>
              </a:rPr>
              <a:t>) meaning one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worthy of reverence and honor</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Hebrew </a:t>
            </a:r>
            <a:r>
              <a:rPr lang="en-US" sz="2400" b="1" i="1" dirty="0" err="1">
                <a:latin typeface="Tahoma" panose="020B0604030504040204" pitchFamily="34" charset="0"/>
                <a:ea typeface="Tahoma" panose="020B0604030504040204" pitchFamily="34" charset="0"/>
                <a:cs typeface="Tahoma" panose="020B0604030504040204" pitchFamily="34" charset="0"/>
              </a:rPr>
              <a:t>shachah</a:t>
            </a:r>
            <a:r>
              <a:rPr lang="en-US" sz="2400" b="1" dirty="0">
                <a:latin typeface="Tahoma" panose="020B0604030504040204" pitchFamily="34" charset="0"/>
                <a:ea typeface="Tahoma" panose="020B0604030504040204" pitchFamily="34" charset="0"/>
                <a:cs typeface="Tahoma" panose="020B0604030504040204" pitchFamily="34" charset="0"/>
              </a:rPr>
              <a:t>, which means to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bow down or prostrate oneself</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NT Greek word </a:t>
            </a:r>
            <a:r>
              <a:rPr lang="en-US" sz="3200" b="1" dirty="0" err="1">
                <a:latin typeface="Symbol" panose="05050102010706020507" pitchFamily="18" charset="2"/>
                <a:ea typeface="Tahoma" panose="020B0604030504040204" pitchFamily="34" charset="0"/>
                <a:cs typeface="Tahoma" panose="020B0604030504040204" pitchFamily="34" charset="0"/>
              </a:rPr>
              <a:t>pros+kunew</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err="1">
                <a:latin typeface="Tahoma" panose="020B0604030504040204" pitchFamily="34" charset="0"/>
                <a:ea typeface="Tahoma" panose="020B0604030504040204" pitchFamily="34" charset="0"/>
                <a:cs typeface="Tahoma" panose="020B0604030504040204" pitchFamily="34" charset="0"/>
              </a:rPr>
              <a:t>proskuneo</a:t>
            </a:r>
            <a:r>
              <a:rPr lang="en-US" sz="2400" b="1" dirty="0">
                <a:latin typeface="Tahoma" panose="020B0604030504040204" pitchFamily="34" charset="0"/>
                <a:ea typeface="Tahoma" panose="020B0604030504040204" pitchFamily="34" charset="0"/>
                <a:cs typeface="Tahoma" panose="020B0604030504040204" pitchFamily="34" charset="0"/>
              </a:rPr>
              <a:t>), meaning literally </a:t>
            </a:r>
            <a:r>
              <a:rPr lang="en-US" sz="2400" b="1" i="1" dirty="0">
                <a:latin typeface="Tahoma" panose="020B0604030504040204" pitchFamily="34" charset="0"/>
                <a:ea typeface="Tahoma" panose="020B0604030504040204" pitchFamily="34" charset="0"/>
                <a:cs typeface="Tahoma" panose="020B0604030504040204" pitchFamily="34" charset="0"/>
              </a:rPr>
              <a:t>kiss the hand </a:t>
            </a:r>
            <a:r>
              <a:rPr lang="en-US" sz="2400" b="1" dirty="0">
                <a:latin typeface="Tahoma" panose="020B0604030504040204" pitchFamily="34" charset="0"/>
                <a:ea typeface="Tahoma" panose="020B0604030504040204" pitchFamily="34" charset="0"/>
                <a:cs typeface="Tahoma" panose="020B0604030504040204" pitchFamily="34" charset="0"/>
              </a:rPr>
              <a:t> or to </a:t>
            </a:r>
            <a:r>
              <a:rPr lang="en-US" sz="2400" b="1" i="1" dirty="0">
                <a:latin typeface="Tahoma" panose="020B0604030504040204" pitchFamily="34" charset="0"/>
                <a:ea typeface="Tahoma" panose="020B0604030504040204" pitchFamily="34" charset="0"/>
                <a:cs typeface="Tahoma" panose="020B0604030504040204" pitchFamily="34" charset="0"/>
              </a:rPr>
              <a:t>prostrate oneself </a:t>
            </a:r>
            <a:r>
              <a:rPr lang="en-US" sz="2400" b="1" dirty="0">
                <a:latin typeface="Tahoma" panose="020B0604030504040204" pitchFamily="34" charset="0"/>
                <a:ea typeface="Tahoma" panose="020B0604030504040204" pitchFamily="34" charset="0"/>
                <a:cs typeface="Tahoma" panose="020B0604030504040204" pitchFamily="34" charset="0"/>
              </a:rPr>
              <a:t> before another in reverence</a:t>
            </a:r>
          </a:p>
          <a:p>
            <a:pPr marL="457200" indent="-457200">
              <a:spcAft>
                <a:spcPts val="1200"/>
              </a:spcAft>
              <a:buFont typeface="+mj-lt"/>
              <a:buAutoNum type="arabicPeriod"/>
            </a:pPr>
            <a:r>
              <a:rPr lang="en-US" sz="2400" b="1" i="1" dirty="0">
                <a:latin typeface="Tahoma" panose="020B0604030504040204" pitchFamily="34" charset="0"/>
                <a:ea typeface="Tahoma" panose="020B0604030504040204" pitchFamily="34" charset="0"/>
                <a:cs typeface="Tahoma" panose="020B0604030504040204" pitchFamily="34" charset="0"/>
              </a:rPr>
              <a:t>Liturgy </a:t>
            </a:r>
            <a:r>
              <a:rPr lang="en-US" sz="2400" b="1" dirty="0">
                <a:latin typeface="Tahoma" panose="020B0604030504040204" pitchFamily="34" charset="0"/>
                <a:ea typeface="Tahoma" panose="020B0604030504040204" pitchFamily="34" charset="0"/>
                <a:cs typeface="Tahoma" panose="020B0604030504040204" pitchFamily="34" charset="0"/>
              </a:rPr>
              <a:t>is derived from the Greek </a:t>
            </a:r>
            <a:r>
              <a:rPr lang="en-US" sz="3200" b="1" dirty="0" err="1">
                <a:latin typeface="Symbol" panose="05050102010706020507" pitchFamily="18" charset="2"/>
                <a:ea typeface="Tahoma" panose="020B0604030504040204" pitchFamily="34" charset="0"/>
                <a:cs typeface="Tahoma" panose="020B0604030504040204" pitchFamily="34" charset="0"/>
              </a:rPr>
              <a:t>leitourgia</a:t>
            </a:r>
            <a:r>
              <a:rPr lang="en-US" sz="3200" b="1" dirty="0">
                <a:latin typeface="Symbol" panose="05050102010706020507" pitchFamily="18" charset="2"/>
                <a:ea typeface="Tahoma" panose="020B0604030504040204" pitchFamily="34" charset="0"/>
                <a:cs typeface="Tahoma" panose="020B0604030504040204" pitchFamily="34" charset="0"/>
              </a:rPr>
              <a:t> </a:t>
            </a:r>
            <a:r>
              <a:rPr lang="en-US" sz="2400" b="1" i="1" dirty="0" err="1">
                <a:latin typeface="Tahoma" panose="020B0604030504040204" pitchFamily="34" charset="0"/>
                <a:ea typeface="Tahoma" panose="020B0604030504040204" pitchFamily="34" charset="0"/>
                <a:cs typeface="Tahoma" panose="020B0604030504040204" pitchFamily="34" charset="0"/>
              </a:rPr>
              <a:t>leitourgia</a:t>
            </a:r>
            <a:r>
              <a:rPr lang="en-US" sz="2400" b="1" dirty="0">
                <a:latin typeface="Tahoma" panose="020B0604030504040204" pitchFamily="34" charset="0"/>
                <a:ea typeface="Tahoma" panose="020B0604030504040204" pitchFamily="34" charset="0"/>
                <a:cs typeface="Tahoma" panose="020B0604030504040204" pitchFamily="34" charset="0"/>
              </a:rPr>
              <a:t>, translated </a:t>
            </a:r>
            <a:r>
              <a:rPr lang="en-US" sz="2400" b="1" i="1" dirty="0">
                <a:latin typeface="Tahoma" panose="020B0604030504040204" pitchFamily="34" charset="0"/>
                <a:ea typeface="Tahoma" panose="020B0604030504040204" pitchFamily="34" charset="0"/>
                <a:cs typeface="Tahoma" panose="020B0604030504040204" pitchFamily="34" charset="0"/>
              </a:rPr>
              <a:t>ministry</a:t>
            </a:r>
            <a:r>
              <a:rPr lang="en-US" sz="2400" b="1" dirty="0">
                <a:latin typeface="Tahoma" panose="020B0604030504040204" pitchFamily="34" charset="0"/>
                <a:ea typeface="Tahoma" panose="020B0604030504040204" pitchFamily="34" charset="0"/>
                <a:cs typeface="Tahoma" panose="020B0604030504040204" pitchFamily="34" charset="0"/>
              </a:rPr>
              <a:t> or </a:t>
            </a:r>
            <a:r>
              <a:rPr lang="en-US" sz="2400" b="1" i="1" dirty="0">
                <a:latin typeface="Tahoma" panose="020B0604030504040204" pitchFamily="34" charset="0"/>
                <a:ea typeface="Tahoma" panose="020B0604030504040204" pitchFamily="34" charset="0"/>
                <a:cs typeface="Tahoma" panose="020B0604030504040204" pitchFamily="34" charset="0"/>
              </a:rPr>
              <a:t>service, </a:t>
            </a:r>
            <a:r>
              <a:rPr lang="en-US" sz="2400" b="1" dirty="0">
                <a:latin typeface="Tahoma" panose="020B0604030504040204" pitchFamily="34" charset="0"/>
                <a:ea typeface="Tahoma" panose="020B0604030504040204" pitchFamily="34" charset="0"/>
                <a:cs typeface="Tahoma" panose="020B0604030504040204" pitchFamily="34" charset="0"/>
              </a:rPr>
              <a:t>means an </a:t>
            </a:r>
            <a:r>
              <a:rPr lang="en-US" sz="2400" b="1" i="1" dirty="0">
                <a:latin typeface="Tahoma" panose="020B0604030504040204" pitchFamily="34" charset="0"/>
                <a:ea typeface="Tahoma" panose="020B0604030504040204" pitchFamily="34" charset="0"/>
                <a:cs typeface="Tahoma" panose="020B0604030504040204" pitchFamily="34" charset="0"/>
              </a:rPr>
              <a:t>action of the people</a:t>
            </a:r>
          </a:p>
        </p:txBody>
      </p:sp>
    </p:spTree>
    <p:extLst>
      <p:ext uri="{BB962C8B-B14F-4D97-AF65-F5344CB8AC3E}">
        <p14:creationId xmlns:p14="http://schemas.microsoft.com/office/powerpoint/2010/main" val="170010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873EE7-10E0-479F-A1D5-15FE04DAE6C1}"/>
              </a:ext>
            </a:extLst>
          </p:cNvPr>
          <p:cNvSpPr txBox="1"/>
          <p:nvPr/>
        </p:nvSpPr>
        <p:spPr>
          <a:xfrm>
            <a:off x="396607" y="418641"/>
            <a:ext cx="11237205" cy="5663089"/>
          </a:xfrm>
          <a:prstGeom prst="rect">
            <a:avLst/>
          </a:prstGeom>
          <a:noFill/>
        </p:spPr>
        <p:txBody>
          <a:bodyPr wrap="square" rtlCol="0">
            <a:spAutoFit/>
          </a:bodyPr>
          <a:lstStyle/>
          <a:p>
            <a:pPr>
              <a:spcAft>
                <a:spcPts val="1200"/>
              </a:spcAft>
            </a:pPr>
            <a:r>
              <a:rPr lang="en-US" sz="24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Webber: five new insights in thinking about worship (pp 7-f):</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primary work of the church is worship.  Evangelism and other functions of ministry flow from the worship of the church.</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is a source for spiritual renewal.  It is a celebration of what Christ has done (and is doing) in me.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should become an active experience for the worshiper, a participatory event where we can respond to the Scriptures, prayer, fellowship and communion.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should be a better balance between the Word of God and the Table of the Lord.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is a need (or room for) for a return of the arts in worship.  Use of the various arts (music, banners, liturgical dance, drama, color, etc.) can enhance and encourage worship.</a:t>
            </a:r>
          </a:p>
        </p:txBody>
      </p:sp>
    </p:spTree>
    <p:extLst>
      <p:ext uri="{BB962C8B-B14F-4D97-AF65-F5344CB8AC3E}">
        <p14:creationId xmlns:p14="http://schemas.microsoft.com/office/powerpoint/2010/main" val="7943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CACB06-2E52-4A2B-9889-6F34D2931150}"/>
              </a:ext>
            </a:extLst>
          </p:cNvPr>
          <p:cNvSpPr txBox="1"/>
          <p:nvPr/>
        </p:nvSpPr>
        <p:spPr>
          <a:xfrm>
            <a:off x="462708" y="212735"/>
            <a:ext cx="10972800" cy="5909310"/>
          </a:xfrm>
          <a:prstGeom prst="rect">
            <a:avLst/>
          </a:prstGeom>
          <a:noFill/>
        </p:spPr>
        <p:txBody>
          <a:bodyPr wrap="square" rtlCol="0">
            <a:spAutoFit/>
          </a:bodyPr>
          <a:lstStyle/>
          <a:p>
            <a:pPr>
              <a:spcAft>
                <a:spcPts val="1200"/>
              </a:spcAft>
            </a:pPr>
            <a:r>
              <a:rPr lang="en-US" sz="3200" b="1" dirty="0">
                <a:ln>
                  <a:solidFill>
                    <a:schemeClr val="bg1"/>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Worship can be described with the following terms:</a:t>
            </a:r>
          </a:p>
          <a:p>
            <a:pPr marL="457200" indent="-457200">
              <a:spcAft>
                <a:spcPts val="1200"/>
              </a:spcAft>
              <a:buFont typeface="+mj-lt"/>
              <a:buAutoNum type="arabicPeriod"/>
            </a:pPr>
            <a:r>
              <a:rPr lang="en-US" sz="22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Mystery</a:t>
            </a:r>
            <a:r>
              <a:rPr lang="en-US" sz="2200" b="1" dirty="0">
                <a:latin typeface="Tahoma" panose="020B0604030504040204" pitchFamily="34" charset="0"/>
                <a:ea typeface="Tahoma" panose="020B0604030504040204" pitchFamily="34" charset="0"/>
                <a:cs typeface="Tahoma" panose="020B0604030504040204" pitchFamily="34" charset="0"/>
              </a:rPr>
              <a:t> – We should approach worship with a deep sense of mystery, awe and wonder in light of preparing to encounter the one true living God</a:t>
            </a:r>
          </a:p>
          <a:p>
            <a:pPr marL="457200" indent="-457200">
              <a:spcAft>
                <a:spcPts val="1200"/>
              </a:spcAft>
              <a:buFont typeface="+mj-lt"/>
              <a:buAutoNum type="arabicPeriod"/>
            </a:pPr>
            <a:r>
              <a:rPr lang="en-US" sz="22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Celebration</a:t>
            </a:r>
            <a:r>
              <a:rPr lang="en-US" sz="2200" b="1" dirty="0">
                <a:latin typeface="Tahoma" panose="020B0604030504040204" pitchFamily="34" charset="0"/>
                <a:ea typeface="Tahoma" panose="020B0604030504040204" pitchFamily="34" charset="0"/>
                <a:cs typeface="Tahoma" panose="020B0604030504040204" pitchFamily="34" charset="0"/>
              </a:rPr>
              <a:t> – In worship we are celebrating God for what He has done for us as well as who He is  </a:t>
            </a:r>
          </a:p>
          <a:p>
            <a:pPr marL="457200" indent="-457200">
              <a:spcAft>
                <a:spcPts val="1200"/>
              </a:spcAft>
              <a:buFont typeface="+mj-lt"/>
              <a:buAutoNum type="arabicPeriod"/>
            </a:pPr>
            <a:r>
              <a:rPr lang="en-US" sz="22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Life</a:t>
            </a:r>
            <a:r>
              <a:rPr lang="en-US" sz="2200" b="1" dirty="0">
                <a:latin typeface="Tahoma" panose="020B0604030504040204" pitchFamily="34" charset="0"/>
                <a:ea typeface="Tahoma" panose="020B0604030504040204" pitchFamily="34" charset="0"/>
                <a:cs typeface="Tahoma" panose="020B0604030504040204" pitchFamily="34" charset="0"/>
              </a:rPr>
              <a:t> – Every day with its experiences becomes an act of worship.. Worship is practicing the presence of God in every experience of life</a:t>
            </a:r>
          </a:p>
          <a:p>
            <a:pPr marL="457200" indent="-457200">
              <a:spcAft>
                <a:spcPts val="1200"/>
              </a:spcAft>
              <a:buFont typeface="+mj-lt"/>
              <a:buAutoNum type="arabicPeriod"/>
            </a:pPr>
            <a:r>
              <a:rPr lang="en-US" sz="22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Dialogue</a:t>
            </a:r>
            <a:r>
              <a:rPr lang="en-US" sz="2200" b="1" dirty="0">
                <a:latin typeface="Tahoma" panose="020B0604030504040204" pitchFamily="34" charset="0"/>
                <a:ea typeface="Tahoma" panose="020B0604030504040204" pitchFamily="34" charset="0"/>
                <a:cs typeface="Tahoma" panose="020B0604030504040204" pitchFamily="34" charset="0"/>
              </a:rPr>
              <a:t> – God reveals Himself through the written Word, man responds to God through words and music and acts of celebration and dedication</a:t>
            </a:r>
          </a:p>
          <a:p>
            <a:pPr marL="457200" indent="-457200">
              <a:spcAft>
                <a:spcPts val="1200"/>
              </a:spcAft>
              <a:buFont typeface="+mj-lt"/>
              <a:buAutoNum type="arabicPeriod"/>
            </a:pPr>
            <a:r>
              <a:rPr lang="en-US" sz="22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Giving</a:t>
            </a:r>
            <a:r>
              <a:rPr lang="en-US" sz="2200" b="1" dirty="0">
                <a:latin typeface="Tahoma" panose="020B0604030504040204" pitchFamily="34" charset="0"/>
                <a:ea typeface="Tahoma" panose="020B0604030504040204" pitchFamily="34" charset="0"/>
                <a:cs typeface="Tahoma" panose="020B0604030504040204" pitchFamily="34" charset="0"/>
              </a:rPr>
              <a:t> – The offering of our total selves to God is the result of worship</a:t>
            </a:r>
          </a:p>
          <a:p>
            <a:pPr marL="457200" indent="-457200">
              <a:spcAft>
                <a:spcPts val="1200"/>
              </a:spcAft>
              <a:buFont typeface="+mj-lt"/>
              <a:buAutoNum type="arabicPeriod"/>
            </a:pPr>
            <a:r>
              <a:rPr lang="en-US" sz="22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Eschatological Fulfilment </a:t>
            </a:r>
            <a:r>
              <a:rPr lang="en-US" sz="2200" b="1" dirty="0">
                <a:latin typeface="Tahoma" panose="020B0604030504040204" pitchFamily="34" charset="0"/>
                <a:ea typeface="Tahoma" panose="020B0604030504040204" pitchFamily="34" charset="0"/>
                <a:cs typeface="Tahoma" panose="020B0604030504040204" pitchFamily="34" charset="0"/>
              </a:rPr>
              <a:t>– Our worship is a reminder of God’s coming redemption of His church (I Corinthians 11:26).  Worship causes us to remember the hope that we have in Jesus and the joy that awaits us</a:t>
            </a:r>
          </a:p>
        </p:txBody>
      </p:sp>
    </p:spTree>
    <p:extLst>
      <p:ext uri="{BB962C8B-B14F-4D97-AF65-F5344CB8AC3E}">
        <p14:creationId xmlns:p14="http://schemas.microsoft.com/office/powerpoint/2010/main" val="17167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04E959-27CB-436C-9EF6-554BFD5EA2D3}"/>
              </a:ext>
            </a:extLst>
          </p:cNvPr>
          <p:cNvSpPr txBox="1"/>
          <p:nvPr/>
        </p:nvSpPr>
        <p:spPr>
          <a:xfrm>
            <a:off x="462708" y="330506"/>
            <a:ext cx="7181105" cy="6001643"/>
          </a:xfrm>
          <a:prstGeom prst="rect">
            <a:avLst/>
          </a:prstGeom>
          <a:noFill/>
        </p:spPr>
        <p:txBody>
          <a:bodyPr wrap="square" rtlCol="0">
            <a:spAutoFit/>
          </a:bodyPr>
          <a:lstStyle/>
          <a:p>
            <a:pPr>
              <a:spcAft>
                <a:spcPts val="1200"/>
              </a:spcAft>
            </a:pPr>
            <a:r>
              <a:rPr lang="en-US" sz="3200" b="1" dirty="0">
                <a:ln>
                  <a:solidFill>
                    <a:schemeClr val="bg2"/>
                  </a:solidFill>
                </a:ln>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Webber’s eight principles of worship (p 15):</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Celebrates Christ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Tells and Acts Out the Christ-Event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In Worship God Speaks and Acts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Is an Act of Communication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In Worship We Respond to God and Each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Other</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Return Worship to the People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All Creation Joins in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as a Way of Life</a:t>
            </a:r>
          </a:p>
        </p:txBody>
      </p:sp>
      <p:pic>
        <p:nvPicPr>
          <p:cNvPr id="3" name="Picture 2">
            <a:extLst>
              <a:ext uri="{FF2B5EF4-FFF2-40B4-BE49-F238E27FC236}">
                <a16:creationId xmlns:a16="http://schemas.microsoft.com/office/drawing/2014/main" id="{F5F21525-C823-4B61-A7AD-F495CABFB161}"/>
              </a:ext>
            </a:extLst>
          </p:cNvPr>
          <p:cNvPicPr>
            <a:picLocks noChangeAspect="1"/>
          </p:cNvPicPr>
          <p:nvPr/>
        </p:nvPicPr>
        <p:blipFill>
          <a:blip r:embed="rId2"/>
          <a:stretch>
            <a:fillRect/>
          </a:stretch>
        </p:blipFill>
        <p:spPr>
          <a:xfrm>
            <a:off x="7911944" y="186813"/>
            <a:ext cx="3817348" cy="5762035"/>
          </a:xfrm>
          <a:prstGeom prst="rect">
            <a:avLst/>
          </a:prstGeom>
          <a:ln w="28575">
            <a:solidFill>
              <a:schemeClr val="accent3">
                <a:lumMod val="60000"/>
                <a:lumOff val="40000"/>
              </a:schemeClr>
            </a:solidFill>
          </a:ln>
        </p:spPr>
      </p:pic>
    </p:spTree>
    <p:extLst>
      <p:ext uri="{BB962C8B-B14F-4D97-AF65-F5344CB8AC3E}">
        <p14:creationId xmlns:p14="http://schemas.microsoft.com/office/powerpoint/2010/main" val="429380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p:cTn id="36"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 calcmode="lin" valueType="num">
                                      <p:cBhvr>
                                        <p:cTn id="4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 calcmode="lin" valueType="num">
                                      <p:cBhvr>
                                        <p:cTn id="52"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 calcmode="lin" valueType="num">
                                      <p:cBhvr>
                                        <p:cTn id="60"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1"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62"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63" dur="1000"/>
                                        <p:tgtEl>
                                          <p:spTgt spid="2">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
                                            <p:txEl>
                                              <p:pRg st="7" end="7"/>
                                            </p:txEl>
                                          </p:spTgt>
                                        </p:tgtEl>
                                        <p:attrNameLst>
                                          <p:attrName>style.visibility</p:attrName>
                                        </p:attrNameLst>
                                      </p:cBhvr>
                                      <p:to>
                                        <p:strVal val="visible"/>
                                      </p:to>
                                    </p:set>
                                    <p:anim calcmode="lin" valueType="num">
                                      <p:cBhvr>
                                        <p:cTn id="68"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69"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70"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71" dur="1000"/>
                                        <p:tgtEl>
                                          <p:spTgt spid="2">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2">
                                            <p:txEl>
                                              <p:pRg st="8" end="8"/>
                                            </p:txEl>
                                          </p:spTgt>
                                        </p:tgtEl>
                                        <p:attrNameLst>
                                          <p:attrName>style.visibility</p:attrName>
                                        </p:attrNameLst>
                                      </p:cBhvr>
                                      <p:to>
                                        <p:strVal val="visible"/>
                                      </p:to>
                                    </p:set>
                                    <p:anim calcmode="lin" valueType="num">
                                      <p:cBhvr>
                                        <p:cTn id="76"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77"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78"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79"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69974C-D8B3-4DCA-B5CE-23FD35B87E13}"/>
              </a:ext>
            </a:extLst>
          </p:cNvPr>
          <p:cNvSpPr txBox="1"/>
          <p:nvPr/>
        </p:nvSpPr>
        <p:spPr>
          <a:xfrm>
            <a:off x="535577" y="679269"/>
            <a:ext cx="10894423" cy="3847207"/>
          </a:xfrm>
          <a:prstGeom prst="rect">
            <a:avLst/>
          </a:prstGeom>
          <a:noFill/>
        </p:spPr>
        <p:txBody>
          <a:bodyPr wrap="square" rtlCol="0">
            <a:spAutoFit/>
          </a:bodyPr>
          <a:lstStyle/>
          <a:p>
            <a:pPr algn="ctr">
              <a:spcAft>
                <a:spcPts val="1200"/>
              </a:spcAft>
            </a:pPr>
            <a:r>
              <a:rPr lang="en-US" sz="3200" b="1"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Robert Webber: Principle 1 (p 21)</a:t>
            </a:r>
          </a:p>
          <a:p>
            <a:pPr algn="ctr">
              <a:spcAft>
                <a:spcPts val="1200"/>
              </a:spcAft>
            </a:pPr>
            <a:r>
              <a:rPr lang="en-US" sz="3200" b="1" dirty="0">
                <a:latin typeface="Tahoma" panose="020B0604030504040204" pitchFamily="34" charset="0"/>
                <a:ea typeface="Tahoma" panose="020B0604030504040204" pitchFamily="34" charset="0"/>
                <a:cs typeface="Tahoma" panose="020B0604030504040204" pitchFamily="34" charset="0"/>
              </a:rPr>
              <a:t>Worship Celebrates Christ </a:t>
            </a:r>
          </a:p>
          <a:p>
            <a:pPr algn="ctr">
              <a:spcAft>
                <a:spcPts val="1200"/>
              </a:spcAft>
            </a:pPr>
            <a:r>
              <a:rPr lang="en-US" sz="3200" b="1" dirty="0">
                <a:latin typeface="Tahoma" panose="020B0604030504040204" pitchFamily="34" charset="0"/>
                <a:ea typeface="Tahoma" panose="020B0604030504040204" pitchFamily="34" charset="0"/>
                <a:cs typeface="Tahoma" panose="020B0604030504040204" pitchFamily="34" charset="0"/>
              </a:rPr>
              <a:t>Worship should be a celebration of Christ’s life, death and resurrection for our salvation and for the salvation of the world.  OT worship centered around the Exodus-event while NT worship centered around the Christ-event. </a:t>
            </a:r>
          </a:p>
        </p:txBody>
      </p:sp>
    </p:spTree>
    <p:extLst>
      <p:ext uri="{BB962C8B-B14F-4D97-AF65-F5344CB8AC3E}">
        <p14:creationId xmlns:p14="http://schemas.microsoft.com/office/powerpoint/2010/main" val="9613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B288E4-0585-4726-A988-23A6450B14E5}"/>
              </a:ext>
            </a:extLst>
          </p:cNvPr>
          <p:cNvSpPr txBox="1"/>
          <p:nvPr/>
        </p:nvSpPr>
        <p:spPr>
          <a:xfrm>
            <a:off x="613954" y="548640"/>
            <a:ext cx="10855235" cy="3139321"/>
          </a:xfrm>
          <a:prstGeom prst="rect">
            <a:avLst/>
          </a:prstGeom>
          <a:noFill/>
        </p:spPr>
        <p:txBody>
          <a:bodyPr wrap="square" rtlCol="0">
            <a:spAutoFit/>
          </a:bodyPr>
          <a:lstStyle/>
          <a:p>
            <a:pPr>
              <a:spcAft>
                <a:spcPts val="1200"/>
              </a:spcAft>
            </a:pP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Three parallels between OT and NT:</a:t>
            </a:r>
          </a:p>
          <a:p>
            <a:pPr marL="514350" indent="-514350">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God reveals Himself (OT - Exodus event; NT - Christ event)</a:t>
            </a:r>
          </a:p>
          <a:p>
            <a:pPr marL="514350" indent="-514350">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God has come to redeem His people</a:t>
            </a:r>
          </a:p>
          <a:p>
            <a:pPr marL="514350" indent="-514350">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The creation of a people in order to create a worshiping community as a sign of His redeeming work.</a:t>
            </a:r>
          </a:p>
        </p:txBody>
      </p:sp>
    </p:spTree>
    <p:extLst>
      <p:ext uri="{BB962C8B-B14F-4D97-AF65-F5344CB8AC3E}">
        <p14:creationId xmlns:p14="http://schemas.microsoft.com/office/powerpoint/2010/main" val="7856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A4DD1-F5C2-46B6-82A5-3FC99479A7B6}"/>
              </a:ext>
            </a:extLst>
          </p:cNvPr>
          <p:cNvSpPr txBox="1"/>
          <p:nvPr/>
        </p:nvSpPr>
        <p:spPr>
          <a:xfrm>
            <a:off x="-250166" y="655608"/>
            <a:ext cx="5477772" cy="3262432"/>
          </a:xfrm>
          <a:prstGeom prst="rect">
            <a:avLst/>
          </a:prstGeom>
          <a:noFill/>
        </p:spPr>
        <p:txBody>
          <a:bodyPr wrap="square" rtlCol="0">
            <a:spAutoFit/>
          </a:bodyPr>
          <a:lstStyle/>
          <a:p>
            <a:pPr algn="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 Theology of Worship</a:t>
            </a:r>
          </a:p>
          <a:p>
            <a:pPr algn="r">
              <a:spcAft>
                <a:spcPts val="1200"/>
              </a:spcAft>
            </a:pPr>
            <a:r>
              <a:rPr lang="en-US" sz="2400" b="1" dirty="0">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Ambassador International University</a:t>
            </a:r>
          </a:p>
          <a:p>
            <a:pPr algn="r">
              <a:spcAft>
                <a:spcPts val="1200"/>
              </a:spcAft>
            </a:pPr>
            <a:r>
              <a:rPr lang="en-US" sz="24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April 2019</a:t>
            </a:r>
          </a:p>
          <a:p>
            <a:pPr algn="r">
              <a:spcAft>
                <a:spcPts val="1200"/>
              </a:spcAft>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Instructor: </a:t>
            </a:r>
            <a:b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Daniel W. Hill, Ph.D.</a:t>
            </a:r>
          </a:p>
          <a:p>
            <a:endParaRPr lang="en-US" dirty="0"/>
          </a:p>
        </p:txBody>
      </p:sp>
      <p:pic>
        <p:nvPicPr>
          <p:cNvPr id="4" name="Picture 3">
            <a:extLst>
              <a:ext uri="{FF2B5EF4-FFF2-40B4-BE49-F238E27FC236}">
                <a16:creationId xmlns:a16="http://schemas.microsoft.com/office/drawing/2014/main" id="{AF202E14-6E8A-478A-8AFC-B200A1B76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642" y="387243"/>
            <a:ext cx="4055676" cy="3041757"/>
          </a:xfrm>
          <a:prstGeom prst="rect">
            <a:avLst/>
          </a:prstGeom>
        </p:spPr>
      </p:pic>
      <p:pic>
        <p:nvPicPr>
          <p:cNvPr id="14" name="Picture 13">
            <a:extLst>
              <a:ext uri="{FF2B5EF4-FFF2-40B4-BE49-F238E27FC236}">
                <a16:creationId xmlns:a16="http://schemas.microsoft.com/office/drawing/2014/main" id="{69879DA3-A344-4A84-8AC8-9F3540348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362" y="4043506"/>
            <a:ext cx="3392788" cy="2255487"/>
          </a:xfrm>
          <a:prstGeom prst="rect">
            <a:avLst/>
          </a:prstGeom>
        </p:spPr>
      </p:pic>
      <p:pic>
        <p:nvPicPr>
          <p:cNvPr id="12" name="Picture 11">
            <a:extLst>
              <a:ext uri="{FF2B5EF4-FFF2-40B4-BE49-F238E27FC236}">
                <a16:creationId xmlns:a16="http://schemas.microsoft.com/office/drawing/2014/main" id="{8F270CB4-401E-4D85-9B6F-F0ED07D8B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760" y="3586420"/>
            <a:ext cx="3528383" cy="2344811"/>
          </a:xfrm>
          <a:prstGeom prst="rect">
            <a:avLst/>
          </a:prstGeom>
        </p:spPr>
      </p:pic>
    </p:spTree>
    <p:extLst>
      <p:ext uri="{BB962C8B-B14F-4D97-AF65-F5344CB8AC3E}">
        <p14:creationId xmlns:p14="http://schemas.microsoft.com/office/powerpoint/2010/main" val="172184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844ECB-9BF3-4648-A93F-088DE71301B8}"/>
              </a:ext>
            </a:extLst>
          </p:cNvPr>
          <p:cNvSpPr txBox="1"/>
          <p:nvPr/>
        </p:nvSpPr>
        <p:spPr>
          <a:xfrm>
            <a:off x="537754" y="504553"/>
            <a:ext cx="11116491" cy="3785652"/>
          </a:xfrm>
          <a:prstGeom prst="rect">
            <a:avLst/>
          </a:prstGeom>
          <a:noFill/>
        </p:spPr>
        <p:txBody>
          <a:bodyPr wrap="square" rtlCol="0">
            <a:spAutoFit/>
          </a:bodyPr>
          <a:lstStyle/>
          <a:p>
            <a:pPr algn="ctr">
              <a:spcAft>
                <a:spcPts val="1200"/>
              </a:spcAft>
            </a:pPr>
            <a:r>
              <a:rPr lang="en-US" sz="3200" b="1" dirty="0">
                <a:ln>
                  <a:solidFill>
                    <a:schemeClr val="accent1">
                      <a:lumMod val="75000"/>
                    </a:schemeClr>
                  </a:solidFill>
                </a:ln>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Worship in the Old Testament</a:t>
            </a:r>
          </a:p>
          <a:p>
            <a:pPr algn="ct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The chief difference between pagan worship in the ancient world and the worship of God by the Israelites is the fact of God’s revelation of Himself to a particular people and His choice of them for his service.  The worship of Israel differed from other civilizations in that: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Israel’s God was the only God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God of Israel was a personal God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Israel had no image of God in its worship</a:t>
            </a:r>
          </a:p>
        </p:txBody>
      </p:sp>
    </p:spTree>
    <p:extLst>
      <p:ext uri="{BB962C8B-B14F-4D97-AF65-F5344CB8AC3E}">
        <p14:creationId xmlns:p14="http://schemas.microsoft.com/office/powerpoint/2010/main" val="36014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850CAB-7293-4406-BA70-26B129A7CA45}"/>
              </a:ext>
            </a:extLst>
          </p:cNvPr>
          <p:cNvSpPr txBox="1"/>
          <p:nvPr/>
        </p:nvSpPr>
        <p:spPr>
          <a:xfrm>
            <a:off x="4114800" y="533108"/>
            <a:ext cx="7341326" cy="4278094"/>
          </a:xfrm>
          <a:prstGeom prst="rect">
            <a:avLst/>
          </a:prstGeom>
          <a:noFill/>
        </p:spPr>
        <p:txBody>
          <a:bodyPr wrap="square" rtlCol="0">
            <a:spAutoFit/>
          </a:bodyPr>
          <a:lstStyle/>
          <a:p>
            <a:pPr algn="ctr">
              <a:spcAft>
                <a:spcPts val="2400"/>
              </a:spcAft>
            </a:pPr>
            <a:r>
              <a:rPr lang="en-US" sz="36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The ministry of MOSES and the EXODUS demonstrates what the nation of </a:t>
            </a:r>
            <a:br>
              <a:rPr lang="en-US" sz="36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Israel was to be</a:t>
            </a:r>
          </a:p>
          <a:p>
            <a:pPr algn="ctr">
              <a:spcAft>
                <a:spcPts val="2400"/>
              </a:spcAft>
            </a:pPr>
            <a:r>
              <a:rPr lang="en-US" sz="36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But the PROPHETS reveal </a:t>
            </a:r>
            <a:br>
              <a:rPr lang="en-US" sz="36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to us what </a:t>
            </a:r>
            <a:br>
              <a:rPr lang="en-US" sz="36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they never became. </a:t>
            </a:r>
          </a:p>
        </p:txBody>
      </p:sp>
      <p:pic>
        <p:nvPicPr>
          <p:cNvPr id="4" name="Picture 3">
            <a:extLst>
              <a:ext uri="{FF2B5EF4-FFF2-40B4-BE49-F238E27FC236}">
                <a16:creationId xmlns:a16="http://schemas.microsoft.com/office/drawing/2014/main" id="{B54F2481-DFC2-4E9C-A9E7-FDCFCADBA6F7}"/>
              </a:ext>
            </a:extLst>
          </p:cNvPr>
          <p:cNvPicPr>
            <a:picLocks noChangeAspect="1"/>
          </p:cNvPicPr>
          <p:nvPr/>
        </p:nvPicPr>
        <p:blipFill rotWithShape="1">
          <a:blip r:embed="rId2">
            <a:extLst>
              <a:ext uri="{28A0092B-C50C-407E-A947-70E740481C1C}">
                <a14:useLocalDpi xmlns:a14="http://schemas.microsoft.com/office/drawing/2010/main" val="0"/>
              </a:ext>
            </a:extLst>
          </a:blip>
          <a:srcRect l="10985" t="20983" r="11822" b="5111"/>
          <a:stretch/>
        </p:blipFill>
        <p:spPr>
          <a:xfrm>
            <a:off x="470263" y="483325"/>
            <a:ext cx="3435531" cy="4327877"/>
          </a:xfrm>
          <a:prstGeom prst="rect">
            <a:avLst/>
          </a:prstGeom>
        </p:spPr>
      </p:pic>
    </p:spTree>
    <p:extLst>
      <p:ext uri="{BB962C8B-B14F-4D97-AF65-F5344CB8AC3E}">
        <p14:creationId xmlns:p14="http://schemas.microsoft.com/office/powerpoint/2010/main" val="3467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out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out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57688F-8FE1-4CFE-AE00-40B088FB9821}"/>
              </a:ext>
            </a:extLst>
          </p:cNvPr>
          <p:cNvSpPr txBox="1"/>
          <p:nvPr/>
        </p:nvSpPr>
        <p:spPr>
          <a:xfrm>
            <a:off x="548640" y="705394"/>
            <a:ext cx="11011989" cy="4862870"/>
          </a:xfrm>
          <a:prstGeom prst="rect">
            <a:avLst/>
          </a:prstGeom>
          <a:noFill/>
        </p:spPr>
        <p:txBody>
          <a:bodyPr wrap="square" rtlCol="0">
            <a:spAutoFit/>
          </a:bodyPr>
          <a:lstStyle/>
          <a:p>
            <a:pPr>
              <a:spcAft>
                <a:spcPts val="1200"/>
              </a:spcAft>
            </a:pPr>
            <a:r>
              <a:rPr lang="en-US" sz="26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Principles about worship from Exodus and worship in the Old Testament:</a:t>
            </a:r>
          </a:p>
          <a:p>
            <a:pPr marL="457200" indent="-457200">
              <a:spcAft>
                <a:spcPts val="1200"/>
              </a:spcAf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God is </a:t>
            </a:r>
            <a:r>
              <a:rPr lang="en-US" sz="2600" b="1" dirty="0">
                <a:solidFill>
                  <a:srgbClr val="FFFF99"/>
                </a:solidFill>
                <a:latin typeface="Tahoma" panose="020B0604030504040204" pitchFamily="34" charset="0"/>
                <a:ea typeface="Tahoma" panose="020B0604030504040204" pitchFamily="34" charset="0"/>
                <a:cs typeface="Tahoma" panose="020B0604030504040204" pitchFamily="34" charset="0"/>
              </a:rPr>
              <a:t>SOVEREIGN</a:t>
            </a:r>
            <a:r>
              <a:rPr lang="en-US" sz="2600" b="1" dirty="0">
                <a:latin typeface="Tahoma" panose="020B0604030504040204" pitchFamily="34" charset="0"/>
                <a:ea typeface="Tahoma" panose="020B0604030504040204" pitchFamily="34" charset="0"/>
                <a:cs typeface="Tahoma" panose="020B0604030504040204" pitchFamily="34" charset="0"/>
              </a:rPr>
              <a:t> over the affairs of His creation </a:t>
            </a:r>
          </a:p>
          <a:p>
            <a:pPr marL="457200" indent="-457200">
              <a:spcAft>
                <a:spcPts val="1200"/>
              </a:spcAf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God </a:t>
            </a:r>
            <a:r>
              <a:rPr lang="en-US" sz="2600" b="1" dirty="0">
                <a:solidFill>
                  <a:srgbClr val="FFFF99"/>
                </a:solidFill>
                <a:latin typeface="Tahoma" panose="020B0604030504040204" pitchFamily="34" charset="0"/>
                <a:ea typeface="Tahoma" panose="020B0604030504040204" pitchFamily="34" charset="0"/>
                <a:cs typeface="Tahoma" panose="020B0604030504040204" pitchFamily="34" charset="0"/>
              </a:rPr>
              <a:t>DELIVERED</a:t>
            </a:r>
            <a:r>
              <a:rPr lang="en-US" sz="2600" b="1" dirty="0">
                <a:latin typeface="Tahoma" panose="020B0604030504040204" pitchFamily="34" charset="0"/>
                <a:ea typeface="Tahoma" panose="020B0604030504040204" pitchFamily="34" charset="0"/>
                <a:cs typeface="Tahoma" panose="020B0604030504040204" pitchFamily="34" charset="0"/>
              </a:rPr>
              <a:t> His people so that they might worship Him</a:t>
            </a:r>
          </a:p>
          <a:p>
            <a:pPr marL="457200" indent="-457200">
              <a:spcAft>
                <a:spcPts val="1200"/>
              </a:spcAf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Central to Exodus and the OT is the concept of </a:t>
            </a:r>
            <a:r>
              <a:rPr lang="en-US" sz="2600" b="1" dirty="0">
                <a:solidFill>
                  <a:srgbClr val="FFFF99"/>
                </a:solidFill>
                <a:latin typeface="Tahoma" panose="020B0604030504040204" pitchFamily="34" charset="0"/>
                <a:ea typeface="Tahoma" panose="020B0604030504040204" pitchFamily="34" charset="0"/>
                <a:cs typeface="Tahoma" panose="020B0604030504040204" pitchFamily="34" charset="0"/>
              </a:rPr>
              <a:t>REDEMPTION</a:t>
            </a:r>
          </a:p>
          <a:p>
            <a:pPr marL="457200" indent="-457200">
              <a:spcAft>
                <a:spcPts val="1200"/>
              </a:spcAf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The story of the Exodus and the OT is a </a:t>
            </a:r>
            <a:r>
              <a:rPr lang="en-US" sz="2600" b="1" dirty="0">
                <a:solidFill>
                  <a:srgbClr val="FFFF99"/>
                </a:solidFill>
                <a:latin typeface="Tahoma" panose="020B0604030504040204" pitchFamily="34" charset="0"/>
                <a:ea typeface="Tahoma" panose="020B0604030504040204" pitchFamily="34" charset="0"/>
                <a:cs typeface="Tahoma" panose="020B0604030504040204" pitchFamily="34" charset="0"/>
              </a:rPr>
              <a:t>FORESHADOWING</a:t>
            </a:r>
            <a:r>
              <a:rPr lang="en-US" sz="2600" b="1" dirty="0">
                <a:latin typeface="Tahoma" panose="020B0604030504040204" pitchFamily="34" charset="0"/>
                <a:ea typeface="Tahoma" panose="020B0604030504040204" pitchFamily="34" charset="0"/>
                <a:cs typeface="Tahoma" panose="020B0604030504040204" pitchFamily="34" charset="0"/>
              </a:rPr>
              <a:t> of the deliverance we have in Christ redeeming and delivering us from the power of sin and death.  </a:t>
            </a:r>
          </a:p>
          <a:p>
            <a:pPr marL="457200" indent="-457200">
              <a:spcAft>
                <a:spcPts val="1200"/>
              </a:spcAft>
              <a:buAutoNum type="arabicPeriod"/>
            </a:pPr>
            <a:r>
              <a:rPr lang="en-US" sz="2600" b="1" dirty="0">
                <a:latin typeface="Tahoma" panose="020B0604030504040204" pitchFamily="34" charset="0"/>
                <a:ea typeface="Tahoma" panose="020B0604030504040204" pitchFamily="34" charset="0"/>
                <a:cs typeface="Tahoma" panose="020B0604030504040204" pitchFamily="34" charset="0"/>
              </a:rPr>
              <a:t>The </a:t>
            </a:r>
            <a:r>
              <a:rPr lang="en-US" sz="2600" b="1" dirty="0">
                <a:solidFill>
                  <a:srgbClr val="FFFF99"/>
                </a:solidFill>
                <a:latin typeface="Tahoma" panose="020B0604030504040204" pitchFamily="34" charset="0"/>
                <a:ea typeface="Tahoma" panose="020B0604030504040204" pitchFamily="34" charset="0"/>
                <a:cs typeface="Tahoma" panose="020B0604030504040204" pitchFamily="34" charset="0"/>
              </a:rPr>
              <a:t>RESPONSE</a:t>
            </a:r>
            <a:r>
              <a:rPr lang="en-US" sz="2600" b="1" dirty="0">
                <a:latin typeface="Tahoma" panose="020B0604030504040204" pitchFamily="34" charset="0"/>
                <a:ea typeface="Tahoma" panose="020B0604030504040204" pitchFamily="34" charset="0"/>
                <a:cs typeface="Tahoma" panose="020B0604030504040204" pitchFamily="34" charset="0"/>
              </a:rPr>
              <a:t> should be to WORSHIP God for WHO HE IS and WHAT HE HAS DONE on our behalf</a:t>
            </a:r>
          </a:p>
        </p:txBody>
      </p:sp>
    </p:spTree>
    <p:extLst>
      <p:ext uri="{BB962C8B-B14F-4D97-AF65-F5344CB8AC3E}">
        <p14:creationId xmlns:p14="http://schemas.microsoft.com/office/powerpoint/2010/main" val="1409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BF979F-FB20-4301-ACC5-510632A8069D}"/>
              </a:ext>
            </a:extLst>
          </p:cNvPr>
          <p:cNvSpPr txBox="1"/>
          <p:nvPr/>
        </p:nvSpPr>
        <p:spPr>
          <a:xfrm>
            <a:off x="5786847" y="627016"/>
            <a:ext cx="5982788" cy="5139869"/>
          </a:xfrm>
          <a:prstGeom prst="rect">
            <a:avLst/>
          </a:prstGeom>
          <a:noFill/>
        </p:spPr>
        <p:txBody>
          <a:bodyPr wrap="square" rtlCol="0">
            <a:spAutoFit/>
          </a:bodyPr>
          <a:lstStyle/>
          <a:p>
            <a:pPr>
              <a:spcAft>
                <a:spcPts val="2400"/>
              </a:spcAft>
            </a:pPr>
            <a:r>
              <a:rPr lang="en-US" sz="4400" b="1" dirty="0">
                <a:solidFill>
                  <a:srgbClr val="FFFF99"/>
                </a:solidFill>
                <a:latin typeface="Tahoma" panose="020B0604030504040204" pitchFamily="34" charset="0"/>
                <a:ea typeface="Tahoma" panose="020B0604030504040204" pitchFamily="34" charset="0"/>
                <a:cs typeface="Tahoma" panose="020B0604030504040204" pitchFamily="34" charset="0"/>
              </a:rPr>
              <a:t>The Book of Psalms</a:t>
            </a:r>
            <a:br>
              <a:rPr lang="en-US" sz="4400" b="1" dirty="0">
                <a:latin typeface="Tahoma" panose="020B0604030504040204" pitchFamily="34" charset="0"/>
                <a:ea typeface="Tahoma" panose="020B0604030504040204" pitchFamily="34" charset="0"/>
                <a:cs typeface="Tahoma" panose="020B0604030504040204" pitchFamily="34" charset="0"/>
              </a:rPr>
            </a:br>
            <a:r>
              <a:rPr lang="en-US" sz="4400" b="1" dirty="0">
                <a:latin typeface="Tahoma" panose="020B0604030504040204" pitchFamily="34" charset="0"/>
                <a:ea typeface="Tahoma" panose="020B0604030504040204" pitchFamily="34" charset="0"/>
                <a:cs typeface="Tahoma" panose="020B0604030504040204" pitchFamily="34" charset="0"/>
              </a:rPr>
              <a:t>Israel’s Manual for Worship</a:t>
            </a:r>
          </a:p>
          <a:p>
            <a:pPr>
              <a:spcAft>
                <a:spcPts val="2400"/>
              </a:spcAft>
            </a:pPr>
            <a:r>
              <a:rPr lang="en-US" sz="4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 PSALMS GIVE VOICE TO OUR PRAYERS AND OUR PRAISE</a:t>
            </a:r>
          </a:p>
        </p:txBody>
      </p:sp>
      <p:pic>
        <p:nvPicPr>
          <p:cNvPr id="3" name="Picture 2">
            <a:extLst>
              <a:ext uri="{FF2B5EF4-FFF2-40B4-BE49-F238E27FC236}">
                <a16:creationId xmlns:a16="http://schemas.microsoft.com/office/drawing/2014/main" id="{38620C1D-1C3A-44A1-A3F2-AF5C753BF807}"/>
              </a:ext>
            </a:extLst>
          </p:cNvPr>
          <p:cNvPicPr>
            <a:picLocks noChangeAspect="1"/>
          </p:cNvPicPr>
          <p:nvPr/>
        </p:nvPicPr>
        <p:blipFill rotWithShape="1">
          <a:blip r:embed="rId2"/>
          <a:srcRect r="1387" b="3915"/>
          <a:stretch/>
        </p:blipFill>
        <p:spPr>
          <a:xfrm>
            <a:off x="287382" y="627016"/>
            <a:ext cx="5264332" cy="3847012"/>
          </a:xfrm>
          <a:prstGeom prst="rect">
            <a:avLst/>
          </a:prstGeom>
        </p:spPr>
      </p:pic>
    </p:spTree>
    <p:extLst>
      <p:ext uri="{BB962C8B-B14F-4D97-AF65-F5344CB8AC3E}">
        <p14:creationId xmlns:p14="http://schemas.microsoft.com/office/powerpoint/2010/main" val="36981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7BE22D-CEE3-4ADD-B781-9E084B55B5F9}"/>
              </a:ext>
            </a:extLst>
          </p:cNvPr>
          <p:cNvSpPr txBox="1"/>
          <p:nvPr/>
        </p:nvSpPr>
        <p:spPr>
          <a:xfrm>
            <a:off x="496389" y="561703"/>
            <a:ext cx="10489474" cy="5078313"/>
          </a:xfrm>
          <a:prstGeom prst="rect">
            <a:avLst/>
          </a:prstGeom>
          <a:noFill/>
        </p:spPr>
        <p:txBody>
          <a:bodyPr wrap="square" rtlCol="0">
            <a:spAutoFit/>
          </a:bodyPr>
          <a:lstStyle/>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Writers of the Psalms: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73 were written by King David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12 by the song master Asaph who was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appointed by David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12 by the Levitical family of the sons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of </a:t>
            </a:r>
            <a:r>
              <a:rPr lang="en-US" sz="2400" b="1" dirty="0" err="1">
                <a:latin typeface="Tahoma" panose="020B0604030504040204" pitchFamily="34" charset="0"/>
                <a:ea typeface="Tahoma" panose="020B0604030504040204" pitchFamily="34" charset="0"/>
                <a:cs typeface="Tahoma" panose="020B0604030504040204" pitchFamily="34" charset="0"/>
              </a:rPr>
              <a:t>Korah</a:t>
            </a:r>
            <a:r>
              <a:rPr lang="en-US" sz="2400" b="1" dirty="0">
                <a:latin typeface="Tahoma" panose="020B0604030504040204" pitchFamily="34" charset="0"/>
                <a:ea typeface="Tahoma" panose="020B0604030504040204" pitchFamily="34" charset="0"/>
                <a:cs typeface="Tahoma" panose="020B0604030504040204" pitchFamily="34" charset="0"/>
              </a:rPr>
              <a:t> working under David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2 by King Solomon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1 each by the music masters </a:t>
            </a:r>
            <a:r>
              <a:rPr lang="en-US" sz="2400" b="1" dirty="0" err="1">
                <a:latin typeface="Tahoma" panose="020B0604030504040204" pitchFamily="34" charset="0"/>
                <a:ea typeface="Tahoma" panose="020B0604030504040204" pitchFamily="34" charset="0"/>
                <a:cs typeface="Tahoma" panose="020B0604030504040204" pitchFamily="34" charset="0"/>
              </a:rPr>
              <a:t>Heman</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err="1">
                <a:latin typeface="Tahoma" panose="020B0604030504040204" pitchFamily="34" charset="0"/>
                <a:ea typeface="Tahoma" panose="020B0604030504040204" pitchFamily="34" charset="0"/>
                <a:cs typeface="Tahoma" panose="020B0604030504040204" pitchFamily="34" charset="0"/>
              </a:rPr>
              <a:t>Psa</a:t>
            </a:r>
            <a:r>
              <a:rPr lang="en-US" sz="2400" b="1" dirty="0">
                <a:latin typeface="Tahoma" panose="020B0604030504040204" pitchFamily="34" charset="0"/>
                <a:ea typeface="Tahoma" panose="020B0604030504040204" pitchFamily="34" charset="0"/>
                <a:cs typeface="Tahoma" panose="020B0604030504040204" pitchFamily="34" charset="0"/>
              </a:rPr>
              <a:t> 88) and Ethan (</a:t>
            </a:r>
            <a:r>
              <a:rPr lang="en-US" sz="2400" b="1" dirty="0" err="1">
                <a:latin typeface="Tahoma" panose="020B0604030504040204" pitchFamily="34" charset="0"/>
                <a:ea typeface="Tahoma" panose="020B0604030504040204" pitchFamily="34" charset="0"/>
                <a:cs typeface="Tahoma" panose="020B0604030504040204" pitchFamily="34" charset="0"/>
              </a:rPr>
              <a:t>Psa</a:t>
            </a:r>
            <a:r>
              <a:rPr lang="en-US" sz="2400" b="1" dirty="0">
                <a:latin typeface="Tahoma" panose="020B0604030504040204" pitchFamily="34" charset="0"/>
                <a:ea typeface="Tahoma" panose="020B0604030504040204" pitchFamily="34" charset="0"/>
                <a:cs typeface="Tahoma" panose="020B0604030504040204" pitchFamily="34" charset="0"/>
              </a:rPr>
              <a:t> 89) who were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probably appointed by David and Solomon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Psalm 90 was written by Moses </a:t>
            </a:r>
          </a:p>
        </p:txBody>
      </p:sp>
      <p:pic>
        <p:nvPicPr>
          <p:cNvPr id="4" name="Picture 3">
            <a:extLst>
              <a:ext uri="{FF2B5EF4-FFF2-40B4-BE49-F238E27FC236}">
                <a16:creationId xmlns:a16="http://schemas.microsoft.com/office/drawing/2014/main" id="{F733934A-B62F-4037-A711-C388D95EB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399" y="901337"/>
            <a:ext cx="3861122" cy="3435042"/>
          </a:xfrm>
          <a:prstGeom prst="rect">
            <a:avLst/>
          </a:prstGeom>
          <a:ln w="28575">
            <a:solidFill>
              <a:schemeClr val="accent5">
                <a:lumMod val="60000"/>
                <a:lumOff val="40000"/>
              </a:schemeClr>
            </a:solidFill>
          </a:ln>
        </p:spPr>
      </p:pic>
    </p:spTree>
    <p:extLst>
      <p:ext uri="{BB962C8B-B14F-4D97-AF65-F5344CB8AC3E}">
        <p14:creationId xmlns:p14="http://schemas.microsoft.com/office/powerpoint/2010/main" val="18676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DE4AB-E4E4-4F81-AF13-9500CAADB37B}"/>
              </a:ext>
            </a:extLst>
          </p:cNvPr>
          <p:cNvSpPr txBox="1"/>
          <p:nvPr/>
        </p:nvSpPr>
        <p:spPr>
          <a:xfrm>
            <a:off x="548640" y="258901"/>
            <a:ext cx="11090366" cy="6340197"/>
          </a:xfrm>
          <a:prstGeom prst="rect">
            <a:avLst/>
          </a:prstGeom>
          <a:noFill/>
        </p:spPr>
        <p:txBody>
          <a:bodyPr wrap="square" rtlCol="0">
            <a:spAutoFit/>
          </a:bodyPr>
          <a:lstStyle/>
          <a:p>
            <a:pPr>
              <a:spcAft>
                <a:spcPts val="1200"/>
              </a:spcAft>
            </a:pPr>
            <a:r>
              <a:rPr lang="en-US" sz="3200" b="1" dirty="0">
                <a:ln>
                  <a:solidFill>
                    <a:schemeClr val="bg2"/>
                  </a:solidFill>
                </a:ln>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Different kinds of Psalms</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Messianic Psalms </a:t>
            </a:r>
            <a:r>
              <a:rPr lang="en-US" sz="2300" b="1" dirty="0">
                <a:latin typeface="Tahoma" panose="020B0604030504040204" pitchFamily="34" charset="0"/>
                <a:ea typeface="Tahoma" panose="020B0604030504040204" pitchFamily="34" charset="0"/>
                <a:cs typeface="Tahoma" panose="020B0604030504040204" pitchFamily="34" charset="0"/>
              </a:rPr>
              <a:t>– Prophetic looking ahead to Jesus (Ps. 2, 16:9-10, 22:1, 6-8, 16-18, 69:19-21</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Royal Psalms </a:t>
            </a:r>
            <a:r>
              <a:rPr lang="en-US" sz="2300" b="1" dirty="0">
                <a:latin typeface="Tahoma" panose="020B0604030504040204" pitchFamily="34" charset="0"/>
                <a:ea typeface="Tahoma" panose="020B0604030504040204" pitchFamily="34" charset="0"/>
                <a:cs typeface="Tahoma" panose="020B0604030504040204" pitchFamily="34" charset="0"/>
              </a:rPr>
              <a:t>refer to Israel’s king or Israel’s Messiah (Ps. 20)</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Imprecatory Psalms </a:t>
            </a:r>
            <a:r>
              <a:rPr lang="en-US" sz="2300" b="1" dirty="0">
                <a:latin typeface="Tahoma" panose="020B0604030504040204" pitchFamily="34" charset="0"/>
                <a:ea typeface="Tahoma" panose="020B0604030504040204" pitchFamily="34" charset="0"/>
                <a:cs typeface="Tahoma" panose="020B0604030504040204" pitchFamily="34" charset="0"/>
              </a:rPr>
              <a:t>invoke judgement or curses on one’s enemies (Ps. 58, 79:6, 12; 109)</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Pilgrim psalms </a:t>
            </a:r>
            <a:r>
              <a:rPr lang="en-US" sz="2300" b="1" dirty="0">
                <a:latin typeface="Tahoma" panose="020B0604030504040204" pitchFamily="34" charset="0"/>
                <a:ea typeface="Tahoma" panose="020B0604030504040204" pitchFamily="34" charset="0"/>
                <a:cs typeface="Tahoma" panose="020B0604030504040204" pitchFamily="34" charset="0"/>
              </a:rPr>
              <a:t>or </a:t>
            </a: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Songs of Ascent</a:t>
            </a:r>
            <a:r>
              <a:rPr lang="en-US" sz="2300" b="1" dirty="0">
                <a:latin typeface="Tahoma" panose="020B0604030504040204" pitchFamily="34" charset="0"/>
                <a:ea typeface="Tahoma" panose="020B0604030504040204" pitchFamily="34" charset="0"/>
                <a:cs typeface="Tahoma" panose="020B0604030504040204" pitchFamily="34" charset="0"/>
              </a:rPr>
              <a:t>, for pilgrimages </a:t>
            </a:r>
            <a:r>
              <a:rPr lang="en-US" sz="2300" b="1" i="1" dirty="0">
                <a:latin typeface="Tahoma" panose="020B0604030504040204" pitchFamily="34" charset="0"/>
                <a:ea typeface="Tahoma" panose="020B0604030504040204" pitchFamily="34" charset="0"/>
                <a:cs typeface="Tahoma" panose="020B0604030504040204" pitchFamily="34" charset="0"/>
              </a:rPr>
              <a:t>going up</a:t>
            </a:r>
            <a:r>
              <a:rPr lang="en-US" sz="2300" b="1" dirty="0">
                <a:latin typeface="Tahoma" panose="020B0604030504040204" pitchFamily="34" charset="0"/>
                <a:ea typeface="Tahoma" panose="020B0604030504040204" pitchFamily="34" charset="0"/>
                <a:cs typeface="Tahoma" panose="020B0604030504040204" pitchFamily="34" charset="0"/>
              </a:rPr>
              <a:t> to Jerusalem for three annual festivals (Ps. 42:1-4, 122)</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Psalms of Praise</a:t>
            </a:r>
            <a:r>
              <a:rPr lang="en-US" sz="2300" b="1" dirty="0">
                <a:latin typeface="Tahoma" panose="020B0604030504040204" pitchFamily="34" charset="0"/>
                <a:ea typeface="Tahoma" panose="020B0604030504040204" pitchFamily="34" charset="0"/>
                <a:cs typeface="Tahoma" panose="020B0604030504040204" pitchFamily="34" charset="0"/>
              </a:rPr>
              <a:t>, also called hymns, portray an offering of direct adoration to God (Ps. 33:1-3, 66, 95, 100)</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Psalms of Thanksgiving </a:t>
            </a:r>
            <a:r>
              <a:rPr lang="en-US" sz="2300" b="1" dirty="0">
                <a:latin typeface="Tahoma" panose="020B0604030504040204" pitchFamily="34" charset="0"/>
                <a:ea typeface="Tahoma" panose="020B0604030504040204" pitchFamily="34" charset="0"/>
                <a:cs typeface="Tahoma" panose="020B0604030504040204" pitchFamily="34" charset="0"/>
              </a:rPr>
              <a:t>usually reflect gratitude for a personal (Ps. 30) or communal (Ps. 65) deliverance or provision from God.</a:t>
            </a:r>
          </a:p>
          <a:p>
            <a:pPr marL="457200" indent="-457200">
              <a:spcAft>
                <a:spcPts val="1200"/>
              </a:spcAft>
              <a:buFont typeface="+mj-lt"/>
              <a:buAutoNum type="arabicPeriod"/>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Psalms of Lament </a:t>
            </a:r>
            <a:r>
              <a:rPr lang="en-US" sz="2300" b="1" dirty="0">
                <a:latin typeface="Tahoma" panose="020B0604030504040204" pitchFamily="34" charset="0"/>
                <a:ea typeface="Tahoma" panose="020B0604030504040204" pitchFamily="34" charset="0"/>
                <a:cs typeface="Tahoma" panose="020B0604030504040204" pitchFamily="34" charset="0"/>
              </a:rPr>
              <a:t>express the personal (Ps.3, 4;1) or communal (Ps. 44) crying out to God in difficult circumstances. </a:t>
            </a:r>
          </a:p>
        </p:txBody>
      </p:sp>
    </p:spTree>
    <p:extLst>
      <p:ext uri="{BB962C8B-B14F-4D97-AF65-F5344CB8AC3E}">
        <p14:creationId xmlns:p14="http://schemas.microsoft.com/office/powerpoint/2010/main" val="428841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656288-CA4F-42EC-8840-0FBA0FD45494}"/>
              </a:ext>
            </a:extLst>
          </p:cNvPr>
          <p:cNvSpPr txBox="1"/>
          <p:nvPr/>
        </p:nvSpPr>
        <p:spPr>
          <a:xfrm>
            <a:off x="783771" y="666206"/>
            <a:ext cx="10515600" cy="4062651"/>
          </a:xfrm>
          <a:prstGeom prst="rect">
            <a:avLst/>
          </a:prstGeom>
          <a:noFill/>
        </p:spPr>
        <p:txBody>
          <a:bodyPr wrap="square" rtlCol="0">
            <a:spAutoFit/>
          </a:bodyPr>
          <a:lstStyle/>
          <a:p>
            <a:pPr>
              <a:spcAft>
                <a:spcPts val="18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Hebrew poetry: parallelism</a:t>
            </a:r>
          </a:p>
          <a:p>
            <a:pPr lvl="1">
              <a:spcAft>
                <a:spcPts val="1800"/>
              </a:spcAft>
            </a:pPr>
            <a:r>
              <a:rPr lang="en-US" sz="24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Psalm 103:10 is a good example of this.</a:t>
            </a:r>
          </a:p>
          <a:p>
            <a:pPr lvl="1">
              <a:spcAft>
                <a:spcPts val="1800"/>
              </a:spcAft>
            </a:pPr>
            <a:r>
              <a:rPr lang="en-US" sz="2400" b="1" dirty="0">
                <a:latin typeface="Tahoma" panose="020B0604030504040204" pitchFamily="34" charset="0"/>
                <a:ea typeface="Tahoma" panose="020B0604030504040204" pitchFamily="34" charset="0"/>
                <a:cs typeface="Tahoma" panose="020B0604030504040204" pitchFamily="34" charset="0"/>
              </a:rPr>
              <a:t>		He does not treat us as our sins deserve</a:t>
            </a:r>
          </a:p>
          <a:p>
            <a:pPr lvl="1">
              <a:spcAft>
                <a:spcPts val="1800"/>
              </a:spcAft>
            </a:pPr>
            <a:r>
              <a:rPr lang="en-US" sz="2400" b="1" dirty="0">
                <a:latin typeface="Tahoma" panose="020B0604030504040204" pitchFamily="34" charset="0"/>
                <a:ea typeface="Tahoma" panose="020B0604030504040204" pitchFamily="34" charset="0"/>
                <a:cs typeface="Tahoma" panose="020B0604030504040204" pitchFamily="34" charset="0"/>
              </a:rPr>
              <a:t>         	or repay us according to our iniquities.</a:t>
            </a:r>
          </a:p>
          <a:p>
            <a:pPr lvl="1">
              <a:spcAft>
                <a:spcPts val="1800"/>
              </a:spcAft>
            </a:pPr>
            <a:r>
              <a:rPr lang="en-US" sz="2400" b="1"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Psalm 145:18 is another example:</a:t>
            </a:r>
          </a:p>
          <a:p>
            <a:pPr lvl="1">
              <a:spcAft>
                <a:spcPts val="1800"/>
              </a:spcAft>
            </a:pPr>
            <a:r>
              <a:rPr lang="en-US" sz="2400" b="1" dirty="0">
                <a:latin typeface="Tahoma" panose="020B0604030504040204" pitchFamily="34" charset="0"/>
                <a:ea typeface="Tahoma" panose="020B0604030504040204" pitchFamily="34" charset="0"/>
                <a:cs typeface="Tahoma" panose="020B0604030504040204" pitchFamily="34" charset="0"/>
              </a:rPr>
              <a:t>		The LORD is near to all who call on him,</a:t>
            </a:r>
          </a:p>
          <a:p>
            <a:pPr lvl="1">
              <a:spcAft>
                <a:spcPts val="1800"/>
              </a:spcAft>
            </a:pPr>
            <a:r>
              <a:rPr lang="en-US" sz="2400" b="1" dirty="0">
                <a:latin typeface="Tahoma" panose="020B0604030504040204" pitchFamily="34" charset="0"/>
                <a:ea typeface="Tahoma" panose="020B0604030504040204" pitchFamily="34" charset="0"/>
                <a:cs typeface="Tahoma" panose="020B0604030504040204" pitchFamily="34" charset="0"/>
              </a:rPr>
              <a:t>		to all who call on him in truth.</a:t>
            </a:r>
          </a:p>
        </p:txBody>
      </p:sp>
    </p:spTree>
    <p:extLst>
      <p:ext uri="{BB962C8B-B14F-4D97-AF65-F5344CB8AC3E}">
        <p14:creationId xmlns:p14="http://schemas.microsoft.com/office/powerpoint/2010/main" val="27668169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22784-D14F-471B-9FD4-1DC1B43534DD}"/>
              </a:ext>
            </a:extLst>
          </p:cNvPr>
          <p:cNvSpPr txBox="1"/>
          <p:nvPr/>
        </p:nvSpPr>
        <p:spPr>
          <a:xfrm>
            <a:off x="404949" y="404949"/>
            <a:ext cx="11194868" cy="5970865"/>
          </a:xfrm>
          <a:prstGeom prst="rect">
            <a:avLst/>
          </a:prstGeom>
          <a:noFill/>
        </p:spPr>
        <p:txBody>
          <a:bodyPr wrap="square" rtlCol="0">
            <a:spAutoFit/>
          </a:bodyPr>
          <a:lstStyle/>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TYPES OF HEBREW PARALLELISM:</a:t>
            </a:r>
          </a:p>
          <a:p>
            <a:pPr marL="457200" indent="-457200">
              <a:spcAft>
                <a:spcPts val="1200"/>
              </a:spcAft>
              <a:buFont typeface="+mj-lt"/>
              <a:buAutoNum type="arabicPeriod"/>
            </a:pPr>
            <a:r>
              <a:rPr lang="en-US" sz="24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Synonymous Parallel:  </a:t>
            </a:r>
            <a:r>
              <a:rPr lang="en-US" sz="2400" b="1" dirty="0">
                <a:latin typeface="Tahoma" panose="020B0604030504040204" pitchFamily="34" charset="0"/>
                <a:ea typeface="Tahoma" panose="020B0604030504040204" pitchFamily="34" charset="0"/>
                <a:cs typeface="Tahoma" panose="020B0604030504040204" pitchFamily="34" charset="0"/>
              </a:rPr>
              <a:t>Two lines that have almost the same meaning.  Psalm 3:1, 7:17, 22:18</a:t>
            </a:r>
          </a:p>
          <a:p>
            <a:pPr marL="457200" indent="-457200">
              <a:spcAft>
                <a:spcPts val="1200"/>
              </a:spcAft>
              <a:buFont typeface="+mj-lt"/>
              <a:buAutoNum type="arabicPeriod"/>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Synthetic Parallel:  </a:t>
            </a:r>
            <a:r>
              <a:rPr lang="en-US" sz="2400" b="1" dirty="0">
                <a:latin typeface="Tahoma" panose="020B0604030504040204" pitchFamily="34" charset="0"/>
                <a:ea typeface="Tahoma" panose="020B0604030504040204" pitchFamily="34" charset="0"/>
                <a:cs typeface="Tahoma" panose="020B0604030504040204" pitchFamily="34" charset="0"/>
              </a:rPr>
              <a:t>The building or increasing of an idea.  Takes a line then in the second line furthers the idea or thought.  Psalm 95:3 </a:t>
            </a:r>
          </a:p>
          <a:p>
            <a:pPr marL="457200" indent="-457200">
              <a:spcAft>
                <a:spcPts val="1200"/>
              </a:spcAft>
              <a:buFont typeface="+mj-lt"/>
              <a:buAutoNum type="arabicPeriod"/>
            </a:pPr>
            <a:r>
              <a:rPr lang="en-US" sz="2400" b="1"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Antithetical Parallel:  </a:t>
            </a:r>
            <a:r>
              <a:rPr lang="en-US" sz="2400" b="1" dirty="0">
                <a:latin typeface="Tahoma" panose="020B0604030504040204" pitchFamily="34" charset="0"/>
                <a:ea typeface="Tahoma" panose="020B0604030504040204" pitchFamily="34" charset="0"/>
                <a:cs typeface="Tahoma" panose="020B0604030504040204" pitchFamily="34" charset="0"/>
              </a:rPr>
              <a:t>The second line is an opposite thought or a contrast to the first line.  Psalm 1:6</a:t>
            </a:r>
          </a:p>
          <a:p>
            <a:pPr marL="457200" indent="-457200">
              <a:spcAft>
                <a:spcPts val="1200"/>
              </a:spcAft>
              <a:buFont typeface="+mj-lt"/>
              <a:buAutoNum type="arabicPeriod"/>
            </a:pPr>
            <a:r>
              <a:rPr lang="en-US" sz="24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Emblematic Parallel:  </a:t>
            </a:r>
            <a:r>
              <a:rPr lang="en-US" sz="2400" b="1" dirty="0">
                <a:latin typeface="Tahoma" panose="020B0604030504040204" pitchFamily="34" charset="0"/>
                <a:ea typeface="Tahoma" panose="020B0604030504040204" pitchFamily="34" charset="0"/>
                <a:cs typeface="Tahoma" panose="020B0604030504040204" pitchFamily="34" charset="0"/>
              </a:rPr>
              <a:t>Uses an image or illustration.  Psalm 42:1, 23:1</a:t>
            </a:r>
          </a:p>
          <a:p>
            <a:pPr marL="457200" indent="-457200">
              <a:spcAft>
                <a:spcPts val="1200"/>
              </a:spcAft>
              <a:buFont typeface="+mj-lt"/>
              <a:buAutoNum type="arabicPeriod"/>
            </a:pPr>
            <a:r>
              <a:rPr lang="en-US" sz="2400" b="1" dirty="0">
                <a:solidFill>
                  <a:schemeClr val="tx1">
                    <a:lumMod val="85000"/>
                  </a:schemeClr>
                </a:solidFill>
                <a:latin typeface="Tahoma" panose="020B0604030504040204" pitchFamily="34" charset="0"/>
                <a:ea typeface="Tahoma" panose="020B0604030504040204" pitchFamily="34" charset="0"/>
                <a:cs typeface="Tahoma" panose="020B0604030504040204" pitchFamily="34" charset="0"/>
              </a:rPr>
              <a:t>Climactic Parallel:  </a:t>
            </a:r>
            <a:r>
              <a:rPr lang="en-US" sz="2400" b="1" dirty="0">
                <a:latin typeface="Tahoma" panose="020B0604030504040204" pitchFamily="34" charset="0"/>
                <a:ea typeface="Tahoma" panose="020B0604030504040204" pitchFamily="34" charset="0"/>
                <a:cs typeface="Tahoma" panose="020B0604030504040204" pitchFamily="34" charset="0"/>
              </a:rPr>
              <a:t>Repetition of a portion of a line.  Psalm 29:1</a:t>
            </a:r>
          </a:p>
          <a:p>
            <a:pPr marL="457200" indent="-457200">
              <a:spcAft>
                <a:spcPts val="1200"/>
              </a:spcAft>
              <a:buFont typeface="+mj-lt"/>
              <a:buAutoNum type="arabicPeriod"/>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Formal Parallel:  </a:t>
            </a:r>
            <a:r>
              <a:rPr lang="en-US" sz="2400" b="1" dirty="0">
                <a:latin typeface="Tahoma" panose="020B0604030504040204" pitchFamily="34" charset="0"/>
                <a:ea typeface="Tahoma" panose="020B0604030504040204" pitchFamily="34" charset="0"/>
                <a:cs typeface="Tahoma" panose="020B0604030504040204" pitchFamily="34" charset="0"/>
              </a:rPr>
              <a:t>Two lines joined by meter.  Psalm 2:6</a:t>
            </a:r>
          </a:p>
          <a:p>
            <a:pPr marL="457200" indent="-457200">
              <a:spcAft>
                <a:spcPts val="12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Alphabetical Parallel:  </a:t>
            </a:r>
            <a:r>
              <a:rPr lang="en-US" sz="2400" b="1" dirty="0">
                <a:latin typeface="Tahoma" panose="020B0604030504040204" pitchFamily="34" charset="0"/>
                <a:ea typeface="Tahoma" panose="020B0604030504040204" pitchFamily="34" charset="0"/>
                <a:cs typeface="Tahoma" panose="020B0604030504040204" pitchFamily="34" charset="0"/>
              </a:rPr>
              <a:t>Psalms Divided by the Hebrew Alphabet.  Psalm 9, 10, 25, 34, 111, 112, 119, 145</a:t>
            </a:r>
          </a:p>
        </p:txBody>
      </p:sp>
    </p:spTree>
    <p:extLst>
      <p:ext uri="{BB962C8B-B14F-4D97-AF65-F5344CB8AC3E}">
        <p14:creationId xmlns:p14="http://schemas.microsoft.com/office/powerpoint/2010/main" val="349071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A0430-05F7-4E51-B744-EE1402F9BAF0}"/>
              </a:ext>
            </a:extLst>
          </p:cNvPr>
          <p:cNvSpPr txBox="1"/>
          <p:nvPr/>
        </p:nvSpPr>
        <p:spPr>
          <a:xfrm>
            <a:off x="648788" y="365760"/>
            <a:ext cx="10894423" cy="5416868"/>
          </a:xfrm>
          <a:prstGeom prst="rect">
            <a:avLst/>
          </a:prstGeom>
          <a:noFill/>
        </p:spPr>
        <p:txBody>
          <a:bodyPr wrap="square" rtlCol="0">
            <a:spAutoFit/>
          </a:bodyPr>
          <a:lstStyle/>
          <a:p>
            <a:pPr>
              <a:spcAft>
                <a:spcPts val="1200"/>
              </a:spcAft>
            </a:pPr>
            <a:r>
              <a:rPr lang="en-US" sz="3600" b="1" dirty="0">
                <a:ln>
                  <a:solidFill>
                    <a:schemeClr val="bg2"/>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Actions of worship in the Psalms:</a:t>
            </a:r>
          </a:p>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 spoken voice</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Speaking – Ps. 26:7, 34:1, 35:28 109:30, 111:1, 145:2</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Shouting – Ps. 27:6, 33:3, 47:1, 47:5, 66:1, 71:23, 81:1, 98:4, 118:15</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Singing -  Ps. 5:11, 7:17, 9:2, 13:6, 21:13, 30:4, 33:1 &amp; 3, 47:6-7 to name a few!</a:t>
            </a:r>
          </a:p>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Our posture</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Bowing – Ps. 5:7, 22:27, 95:6 (Parallelism or are they different?), 138:2</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Kneeling – Ps. 95:6, 66:4, 138:2</a:t>
            </a:r>
          </a:p>
        </p:txBody>
      </p:sp>
    </p:spTree>
    <p:extLst>
      <p:ext uri="{BB962C8B-B14F-4D97-AF65-F5344CB8AC3E}">
        <p14:creationId xmlns:p14="http://schemas.microsoft.com/office/powerpoint/2010/main" val="9777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AF3CAE-9A19-4192-943B-886D12F4020D}"/>
              </a:ext>
            </a:extLst>
          </p:cNvPr>
          <p:cNvSpPr txBox="1"/>
          <p:nvPr/>
        </p:nvSpPr>
        <p:spPr>
          <a:xfrm>
            <a:off x="627017" y="627017"/>
            <a:ext cx="10593977" cy="4339650"/>
          </a:xfrm>
          <a:prstGeom prst="rect">
            <a:avLst/>
          </a:prstGeom>
          <a:noFill/>
        </p:spPr>
        <p:txBody>
          <a:bodyPr wrap="square" rtlCol="0">
            <a:spAutoFit/>
          </a:bodyPr>
          <a:lstStyle/>
          <a:p>
            <a:pPr marL="914400" lvl="1" indent="-457200">
              <a:spcAft>
                <a:spcPts val="1200"/>
              </a:spcAft>
              <a:buFont typeface="+mj-lt"/>
              <a:buAutoNum type="arabicPeriod" startAt="3"/>
            </a:pPr>
            <a:r>
              <a:rPr lang="en-US" sz="2400" b="1" dirty="0">
                <a:latin typeface="Tahoma" panose="020B0604030504040204" pitchFamily="34" charset="0"/>
                <a:ea typeface="Tahoma" panose="020B0604030504040204" pitchFamily="34" charset="0"/>
                <a:cs typeface="Tahoma" panose="020B0604030504040204" pitchFamily="34" charset="0"/>
              </a:rPr>
              <a:t>Lying prostrate – No examples in Psalms but there are examples in other parts of Scripture: Numbers 24:4 &amp; 16, Deuteronomy 9:18 &amp; 25, I Kings 18:39, Rev. 4:10, 5:8 &amp; 14</a:t>
            </a:r>
          </a:p>
          <a:p>
            <a:pPr marL="914400" lvl="1" indent="-457200">
              <a:spcAft>
                <a:spcPts val="1200"/>
              </a:spcAft>
              <a:buFont typeface="+mj-lt"/>
              <a:buAutoNum type="arabicPeriod" startAt="3"/>
            </a:pPr>
            <a:r>
              <a:rPr lang="en-US" sz="2400" b="1" dirty="0">
                <a:latin typeface="Tahoma" panose="020B0604030504040204" pitchFamily="34" charset="0"/>
                <a:ea typeface="Tahoma" panose="020B0604030504040204" pitchFamily="34" charset="0"/>
                <a:cs typeface="Tahoma" panose="020B0604030504040204" pitchFamily="34" charset="0"/>
              </a:rPr>
              <a:t>Standing – Ps. 119:120</a:t>
            </a:r>
          </a:p>
          <a:p>
            <a:pPr marL="914400" lvl="1" indent="-457200">
              <a:spcAft>
                <a:spcPts val="1200"/>
              </a:spcAft>
              <a:buFont typeface="+mj-lt"/>
              <a:buAutoNum type="arabicPeriod" startAt="3"/>
            </a:pPr>
            <a:r>
              <a:rPr lang="en-US" sz="2400" b="1" dirty="0">
                <a:latin typeface="Tahoma" panose="020B0604030504040204" pitchFamily="34" charset="0"/>
                <a:ea typeface="Tahoma" panose="020B0604030504040204" pitchFamily="34" charset="0"/>
                <a:cs typeface="Tahoma" panose="020B0604030504040204" pitchFamily="34" charset="0"/>
              </a:rPr>
              <a:t>Dancing – Ps. 30:11, 149:3, 150:4</a:t>
            </a:r>
          </a:p>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Our Hands</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Playing Instruments – Ps. 33:2-3, 68:25, 81:2, 150:3-5</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Clapping – Ps. 47:1, 98:8</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Lifting Hands – Ps. 28:2, 63:4 </a:t>
            </a:r>
          </a:p>
        </p:txBody>
      </p:sp>
    </p:spTree>
    <p:extLst>
      <p:ext uri="{BB962C8B-B14F-4D97-AF65-F5344CB8AC3E}">
        <p14:creationId xmlns:p14="http://schemas.microsoft.com/office/powerpoint/2010/main" val="25492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91739" y="675862"/>
            <a:ext cx="328985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Dr. Dan and Mrs. Pat Hill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9BF35">
                    <a:lumMod val="40000"/>
                    <a:lumOff val="60000"/>
                  </a:srgbClr>
                </a:solidFill>
                <a:effectLst/>
                <a:uLnTx/>
                <a:uFillTx/>
                <a:latin typeface="Tahoma" pitchFamily="34" charset="0"/>
                <a:ea typeface="Tahoma" pitchFamily="34" charset="0"/>
                <a:cs typeface="Tahoma" pitchFamily="34" charset="0"/>
              </a:rPr>
              <a:t>Tucson, Arizona USA</a:t>
            </a:r>
          </a:p>
        </p:txBody>
      </p:sp>
      <p:pic>
        <p:nvPicPr>
          <p:cNvPr id="5" name="Picture 4">
            <a:extLst>
              <a:ext uri="{FF2B5EF4-FFF2-40B4-BE49-F238E27FC236}">
                <a16:creationId xmlns:a16="http://schemas.microsoft.com/office/drawing/2014/main" id="{A4341CA0-32ED-4C0A-BB06-DD17B929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531" y="228600"/>
            <a:ext cx="4069419" cy="5697187"/>
          </a:xfrm>
          <a:prstGeom prst="rect">
            <a:avLst/>
          </a:prstGeom>
          <a:ln w="38100">
            <a:solidFill>
              <a:schemeClr val="accent5">
                <a:lumMod val="60000"/>
                <a:lumOff val="40000"/>
              </a:schemeClr>
            </a:solidFill>
          </a:ln>
        </p:spPr>
      </p:pic>
    </p:spTree>
    <p:extLst>
      <p:ext uri="{BB962C8B-B14F-4D97-AF65-F5344CB8AC3E}">
        <p14:creationId xmlns:p14="http://schemas.microsoft.com/office/powerpoint/2010/main" val="332242435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6B5B4-9883-4E3E-BDFA-DC4E5FBCF42F}"/>
              </a:ext>
            </a:extLst>
          </p:cNvPr>
          <p:cNvSpPr txBox="1"/>
          <p:nvPr/>
        </p:nvSpPr>
        <p:spPr>
          <a:xfrm>
            <a:off x="535577" y="222068"/>
            <a:ext cx="10855234" cy="5786199"/>
          </a:xfrm>
          <a:prstGeom prst="rect">
            <a:avLst/>
          </a:prstGeom>
          <a:noFill/>
        </p:spPr>
        <p:txBody>
          <a:bodyPr wrap="square" rtlCol="0">
            <a:spAutoFit/>
          </a:bodyPr>
          <a:lstStyle/>
          <a:p>
            <a:pPr>
              <a:spcAft>
                <a:spcPts val="1200"/>
              </a:spcAft>
            </a:pPr>
            <a:r>
              <a:rPr lang="en-US" sz="3200" b="1" dirty="0">
                <a:ln>
                  <a:solidFill>
                    <a:schemeClr val="bg2"/>
                  </a:solidFill>
                </a:ln>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The Psalms summarized:  Five key words:</a:t>
            </a:r>
          </a:p>
          <a:p>
            <a:pPr marL="457200" indent="-457200">
              <a:spcAft>
                <a:spcPts val="1200"/>
              </a:spcAft>
              <a:buFont typeface="+mj-lt"/>
              <a:buAutoNum type="arabicPeriod"/>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Praise: </a:t>
            </a:r>
            <a:r>
              <a:rPr lang="en-US" sz="2400" b="1" dirty="0">
                <a:latin typeface="Tahoma" panose="020B0604030504040204" pitchFamily="34" charset="0"/>
                <a:ea typeface="Tahoma" panose="020B0604030504040204" pitchFamily="34" charset="0"/>
                <a:cs typeface="Tahoma" panose="020B0604030504040204" pitchFamily="34" charset="0"/>
              </a:rPr>
              <a:t>The Psalmist worships, extols, and with heart-filled gratitude, thanks the sovereign God of Israel for His Person, His Word, and His mighty works in creation and redemption. </a:t>
            </a:r>
          </a:p>
          <a:p>
            <a:pPr marL="457200" indent="-457200">
              <a:spcAft>
                <a:spcPts val="1200"/>
              </a:spcAft>
              <a:buFont typeface="+mj-lt"/>
              <a:buAutoNum type="arabicPeriod"/>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Prophecy: </a:t>
            </a:r>
            <a:r>
              <a:rPr lang="en-US" sz="2400" b="1" dirty="0">
                <a:latin typeface="Tahoma" panose="020B0604030504040204" pitchFamily="34" charset="0"/>
                <a:ea typeface="Tahoma" panose="020B0604030504040204" pitchFamily="34" charset="0"/>
                <a:cs typeface="Tahoma" panose="020B0604030504040204" pitchFamily="34" charset="0"/>
              </a:rPr>
              <a:t>The Psalmist often writes of the coming Messiah, foretelling His zeal, suffering, death, resurrection, ascension, high priestly work, and coming millennial reign. </a:t>
            </a:r>
          </a:p>
          <a:p>
            <a:pPr marL="457200" indent="-457200">
              <a:spcAft>
                <a:spcPts val="1200"/>
              </a:spcAft>
              <a:buFont typeface="+mj-lt"/>
              <a:buAutoNum type="arabicPeriod"/>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Pain: </a:t>
            </a:r>
            <a:r>
              <a:rPr lang="en-US" sz="2400" b="1" dirty="0">
                <a:latin typeface="Tahoma" panose="020B0604030504040204" pitchFamily="34" charset="0"/>
                <a:ea typeface="Tahoma" panose="020B0604030504040204" pitchFamily="34" charset="0"/>
                <a:cs typeface="Tahoma" panose="020B0604030504040204" pitchFamily="34" charset="0"/>
              </a:rPr>
              <a:t>The Psalmist describes in graphic fashion his personal doubts, fears, pain and problems.</a:t>
            </a:r>
          </a:p>
          <a:p>
            <a:pPr marL="457200" indent="-457200">
              <a:spcAft>
                <a:spcPts val="1200"/>
              </a:spcAft>
              <a:buFont typeface="+mj-lt"/>
              <a:buAutoNum type="arabicPeriod"/>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Petition: </a:t>
            </a:r>
            <a:r>
              <a:rPr lang="en-US" sz="2400" b="1" dirty="0">
                <a:latin typeface="Tahoma" panose="020B0604030504040204" pitchFamily="34" charset="0"/>
                <a:ea typeface="Tahoma" panose="020B0604030504040204" pitchFamily="34" charset="0"/>
                <a:cs typeface="Tahoma" panose="020B0604030504040204" pitchFamily="34" charset="0"/>
              </a:rPr>
              <a:t>The Psalmist offers up requests, crying out for relief, forgiveness, reassurance, direction, protection and strength. </a:t>
            </a:r>
          </a:p>
          <a:p>
            <a:pPr marL="457200" indent="-457200">
              <a:spcAft>
                <a:spcPts val="1200"/>
              </a:spcAft>
              <a:buFont typeface="+mj-lt"/>
              <a:buAutoNum type="arabicPeriod"/>
            </a:pP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Poetry: </a:t>
            </a:r>
            <a:r>
              <a:rPr lang="en-US" sz="2400" b="1" dirty="0">
                <a:latin typeface="Tahoma" panose="020B0604030504040204" pitchFamily="34" charset="0"/>
                <a:ea typeface="Tahoma" panose="020B0604030504040204" pitchFamily="34" charset="0"/>
                <a:cs typeface="Tahoma" panose="020B0604030504040204" pitchFamily="34" charset="0"/>
              </a:rPr>
              <a:t>The Psalmist pens his words in poetic fashion meant to be sung</a:t>
            </a:r>
          </a:p>
        </p:txBody>
      </p:sp>
    </p:spTree>
    <p:extLst>
      <p:ext uri="{BB962C8B-B14F-4D97-AF65-F5344CB8AC3E}">
        <p14:creationId xmlns:p14="http://schemas.microsoft.com/office/powerpoint/2010/main" val="28518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FE72EB-B5B0-4E69-9C9A-C1398087F0AF}"/>
              </a:ext>
            </a:extLst>
          </p:cNvPr>
          <p:cNvSpPr txBox="1"/>
          <p:nvPr/>
        </p:nvSpPr>
        <p:spPr>
          <a:xfrm>
            <a:off x="1988235" y="450167"/>
            <a:ext cx="7188591"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The Tabernacle: 1440 to 960 BC</a:t>
            </a:r>
          </a:p>
        </p:txBody>
      </p:sp>
      <p:pic>
        <p:nvPicPr>
          <p:cNvPr id="3" name="Picture 2">
            <a:extLst>
              <a:ext uri="{FF2B5EF4-FFF2-40B4-BE49-F238E27FC236}">
                <a16:creationId xmlns:a16="http://schemas.microsoft.com/office/drawing/2014/main" id="{6A920790-8C2F-4351-A263-72F4ED5BA8AA}"/>
              </a:ext>
            </a:extLst>
          </p:cNvPr>
          <p:cNvPicPr>
            <a:picLocks noChangeAspect="1"/>
          </p:cNvPicPr>
          <p:nvPr/>
        </p:nvPicPr>
        <p:blipFill>
          <a:blip r:embed="rId2"/>
          <a:stretch>
            <a:fillRect/>
          </a:stretch>
        </p:blipFill>
        <p:spPr>
          <a:xfrm>
            <a:off x="2206283" y="1178683"/>
            <a:ext cx="4572000" cy="2981325"/>
          </a:xfrm>
          <a:prstGeom prst="rect">
            <a:avLst/>
          </a:prstGeom>
        </p:spPr>
      </p:pic>
      <p:pic>
        <p:nvPicPr>
          <p:cNvPr id="4" name="Picture 3">
            <a:extLst>
              <a:ext uri="{FF2B5EF4-FFF2-40B4-BE49-F238E27FC236}">
                <a16:creationId xmlns:a16="http://schemas.microsoft.com/office/drawing/2014/main" id="{C85E5C42-9A87-4287-9219-F0A43B46E7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4918" y="3279294"/>
            <a:ext cx="4393581" cy="2891164"/>
          </a:xfrm>
          <a:prstGeom prst="rect">
            <a:avLst/>
          </a:prstGeom>
        </p:spPr>
      </p:pic>
    </p:spTree>
    <p:extLst>
      <p:ext uri="{BB962C8B-B14F-4D97-AF65-F5344CB8AC3E}">
        <p14:creationId xmlns:p14="http://schemas.microsoft.com/office/powerpoint/2010/main" val="246586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31DC0-4AA5-4FA2-8D56-F7DE65B454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8371" y="3236428"/>
            <a:ext cx="4538546" cy="3142070"/>
          </a:xfrm>
          <a:prstGeom prst="rect">
            <a:avLst/>
          </a:prstGeom>
        </p:spPr>
      </p:pic>
      <p:pic>
        <p:nvPicPr>
          <p:cNvPr id="2" name="Picture 1">
            <a:extLst>
              <a:ext uri="{FF2B5EF4-FFF2-40B4-BE49-F238E27FC236}">
                <a16:creationId xmlns:a16="http://schemas.microsoft.com/office/drawing/2014/main" id="{1225B959-4871-4A55-8A5E-FA3F249C9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1228" y="257645"/>
            <a:ext cx="5843239" cy="3361202"/>
          </a:xfrm>
          <a:prstGeom prst="rect">
            <a:avLst/>
          </a:prstGeom>
          <a:ln>
            <a:solidFill>
              <a:schemeClr val="accent3">
                <a:lumMod val="40000"/>
                <a:lumOff val="60000"/>
              </a:schemeClr>
            </a:solidFill>
          </a:ln>
        </p:spPr>
      </p:pic>
      <p:sp>
        <p:nvSpPr>
          <p:cNvPr id="4" name="TextBox 3">
            <a:extLst>
              <a:ext uri="{FF2B5EF4-FFF2-40B4-BE49-F238E27FC236}">
                <a16:creationId xmlns:a16="http://schemas.microsoft.com/office/drawing/2014/main" id="{487CDD4B-0962-4A0D-9D3F-A0020D80E08E}"/>
              </a:ext>
            </a:extLst>
          </p:cNvPr>
          <p:cNvSpPr txBox="1"/>
          <p:nvPr/>
        </p:nvSpPr>
        <p:spPr>
          <a:xfrm>
            <a:off x="7657709" y="1826652"/>
            <a:ext cx="3323063"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The Ark of the Covenant</a:t>
            </a:r>
          </a:p>
        </p:txBody>
      </p:sp>
    </p:spTree>
    <p:extLst>
      <p:ext uri="{BB962C8B-B14F-4D97-AF65-F5344CB8AC3E}">
        <p14:creationId xmlns:p14="http://schemas.microsoft.com/office/powerpoint/2010/main" val="8600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5AF50D-11E5-4715-BB31-641462C92D38}"/>
              </a:ext>
            </a:extLst>
          </p:cNvPr>
          <p:cNvSpPr txBox="1"/>
          <p:nvPr/>
        </p:nvSpPr>
        <p:spPr>
          <a:xfrm>
            <a:off x="1981200" y="423747"/>
            <a:ext cx="8084634" cy="830997"/>
          </a:xfrm>
          <a:prstGeom prst="rect">
            <a:avLst/>
          </a:prstGeom>
          <a:noFill/>
        </p:spPr>
        <p:txBody>
          <a:bodyPr wrap="square" rtlCol="0">
            <a:spAutoFit/>
          </a:bodyPr>
          <a:lstStyle/>
          <a:p>
            <a:r>
              <a:rPr lang="en-US" sz="2400" b="1" dirty="0">
                <a:solidFill>
                  <a:srgbClr val="99CCFF"/>
                </a:solidFill>
                <a:latin typeface="Tahoma" panose="020B0604030504040204" pitchFamily="34" charset="0"/>
                <a:ea typeface="Tahoma" panose="020B0604030504040204" pitchFamily="34" charset="0"/>
                <a:cs typeface="Tahoma" panose="020B0604030504040204" pitchFamily="34" charset="0"/>
              </a:rPr>
              <a:t>The First Temple – Designed by David and Built by Solomon (960 – 586 BC)</a:t>
            </a:r>
          </a:p>
        </p:txBody>
      </p:sp>
      <p:pic>
        <p:nvPicPr>
          <p:cNvPr id="3" name="Picture 2">
            <a:extLst>
              <a:ext uri="{FF2B5EF4-FFF2-40B4-BE49-F238E27FC236}">
                <a16:creationId xmlns:a16="http://schemas.microsoft.com/office/drawing/2014/main" id="{21F7BF7E-A27C-4DA0-9099-AED2B001D8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8650" y="1380196"/>
            <a:ext cx="3640873" cy="3152052"/>
          </a:xfrm>
          <a:prstGeom prst="rect">
            <a:avLst/>
          </a:prstGeom>
        </p:spPr>
      </p:pic>
      <p:pic>
        <p:nvPicPr>
          <p:cNvPr id="4" name="Picture 3">
            <a:extLst>
              <a:ext uri="{FF2B5EF4-FFF2-40B4-BE49-F238E27FC236}">
                <a16:creationId xmlns:a16="http://schemas.microsoft.com/office/drawing/2014/main" id="{BC024E65-56AD-461F-8A2A-DACE73508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3544" y="3115954"/>
            <a:ext cx="2907754" cy="3326930"/>
          </a:xfrm>
          <a:prstGeom prst="rect">
            <a:avLst/>
          </a:prstGeom>
        </p:spPr>
      </p:pic>
      <p:sp>
        <p:nvSpPr>
          <p:cNvPr id="5" name="TextBox 4">
            <a:extLst>
              <a:ext uri="{FF2B5EF4-FFF2-40B4-BE49-F238E27FC236}">
                <a16:creationId xmlns:a16="http://schemas.microsoft.com/office/drawing/2014/main" id="{303E8EC4-1290-4019-94F4-F1C35257F3FC}"/>
              </a:ext>
            </a:extLst>
          </p:cNvPr>
          <p:cNvSpPr txBox="1"/>
          <p:nvPr/>
        </p:nvSpPr>
        <p:spPr>
          <a:xfrm>
            <a:off x="6687015" y="1471961"/>
            <a:ext cx="3512634" cy="1569660"/>
          </a:xfrm>
          <a:prstGeom prst="rect">
            <a:avLst/>
          </a:prstGeom>
          <a:noFill/>
        </p:spPr>
        <p:txBody>
          <a:bodyPr wrap="square" rtlCol="0">
            <a:spAutoFit/>
          </a:bodyP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The Second Temple – Post Exilic, built by Zerubbabel,</a:t>
            </a:r>
          </a:p>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516 BC – 20 BC</a:t>
            </a:r>
          </a:p>
        </p:txBody>
      </p:sp>
    </p:spTree>
    <p:extLst>
      <p:ext uri="{BB962C8B-B14F-4D97-AF65-F5344CB8AC3E}">
        <p14:creationId xmlns:p14="http://schemas.microsoft.com/office/powerpoint/2010/main" val="28190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DFD5C-98A1-4CE2-B6E8-F4AF5644AF73}"/>
              </a:ext>
            </a:extLst>
          </p:cNvPr>
          <p:cNvSpPr txBox="1"/>
          <p:nvPr/>
        </p:nvSpPr>
        <p:spPr>
          <a:xfrm>
            <a:off x="2014654" y="423748"/>
            <a:ext cx="8017727" cy="830997"/>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The Second Temple – Phase Two: Herod’s Temple, 20 BC to 70 AD</a:t>
            </a:r>
          </a:p>
        </p:txBody>
      </p:sp>
      <p:sp>
        <p:nvSpPr>
          <p:cNvPr id="4" name="TextBox 3">
            <a:extLst>
              <a:ext uri="{FF2B5EF4-FFF2-40B4-BE49-F238E27FC236}">
                <a16:creationId xmlns:a16="http://schemas.microsoft.com/office/drawing/2014/main" id="{F8131EBA-0041-4E76-B795-391D0ADB1541}"/>
              </a:ext>
            </a:extLst>
          </p:cNvPr>
          <p:cNvSpPr txBox="1"/>
          <p:nvPr/>
        </p:nvSpPr>
        <p:spPr>
          <a:xfrm>
            <a:off x="7266878" y="1159728"/>
            <a:ext cx="2375210" cy="4154984"/>
          </a:xfrm>
          <a:prstGeom prst="rect">
            <a:avLst/>
          </a:prstGeom>
          <a:noFill/>
        </p:spPr>
        <p:txBody>
          <a:bodyPr wrap="square" rtlCol="0">
            <a:spAutoFit/>
          </a:bodyPr>
          <a:lstStyle/>
          <a:p>
            <a:r>
              <a:rPr lang="en-US" sz="2400" b="1" dirty="0">
                <a:solidFill>
                  <a:srgbClr val="00B0F0"/>
                </a:solidFill>
                <a:latin typeface="Tahoma" panose="020B0604030504040204" pitchFamily="34" charset="0"/>
                <a:ea typeface="Tahoma" panose="020B0604030504040204" pitchFamily="34" charset="0"/>
                <a:cs typeface="Tahoma" panose="020B0604030504040204" pitchFamily="34" charset="0"/>
              </a:rPr>
              <a:t>Considered one of the Great Building of the Ancient World </a:t>
            </a:r>
          </a:p>
          <a:p>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This was the Temple of </a:t>
            </a:r>
            <a:b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Jesus’ Earthly Ministry</a:t>
            </a:r>
          </a:p>
        </p:txBody>
      </p:sp>
      <p:pic>
        <p:nvPicPr>
          <p:cNvPr id="5" name="Picture 4">
            <a:extLst>
              <a:ext uri="{FF2B5EF4-FFF2-40B4-BE49-F238E27FC236}">
                <a16:creationId xmlns:a16="http://schemas.microsoft.com/office/drawing/2014/main" id="{8B628883-8BC2-4C24-8DCE-E6F7C9F0B4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8996" y="1300395"/>
            <a:ext cx="4988312" cy="3780205"/>
          </a:xfrm>
          <a:prstGeom prst="rect">
            <a:avLst/>
          </a:prstGeom>
          <a:ln w="19050">
            <a:solidFill>
              <a:srgbClr val="FFFF00"/>
            </a:solidFill>
          </a:ln>
        </p:spPr>
      </p:pic>
    </p:spTree>
    <p:extLst>
      <p:ext uri="{BB962C8B-B14F-4D97-AF65-F5344CB8AC3E}">
        <p14:creationId xmlns:p14="http://schemas.microsoft.com/office/powerpoint/2010/main" val="247786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5B708-CAF4-4279-845A-7A29A53A3A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1132" y="579862"/>
            <a:ext cx="3122341" cy="2274850"/>
          </a:xfrm>
          <a:prstGeom prst="rect">
            <a:avLst/>
          </a:prstGeom>
          <a:ln w="38100">
            <a:solidFill>
              <a:schemeClr val="tx1"/>
            </a:solidFill>
          </a:ln>
        </p:spPr>
      </p:pic>
      <p:pic>
        <p:nvPicPr>
          <p:cNvPr id="3" name="Picture 2">
            <a:extLst>
              <a:ext uri="{FF2B5EF4-FFF2-40B4-BE49-F238E27FC236}">
                <a16:creationId xmlns:a16="http://schemas.microsoft.com/office/drawing/2014/main" id="{CAB3F002-F454-4352-9708-485675A0D2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7679" y="3061705"/>
            <a:ext cx="7103326" cy="2219789"/>
          </a:xfrm>
          <a:prstGeom prst="rect">
            <a:avLst/>
          </a:prstGeom>
          <a:ln w="38100">
            <a:solidFill>
              <a:schemeClr val="tx1"/>
            </a:solidFill>
          </a:ln>
        </p:spPr>
      </p:pic>
      <p:sp>
        <p:nvSpPr>
          <p:cNvPr id="4" name="TextBox 3">
            <a:extLst>
              <a:ext uri="{FF2B5EF4-FFF2-40B4-BE49-F238E27FC236}">
                <a16:creationId xmlns:a16="http://schemas.microsoft.com/office/drawing/2014/main" id="{34ADF661-9C21-405E-9852-4156B2F8FE44}"/>
              </a:ext>
            </a:extLst>
          </p:cNvPr>
          <p:cNvSpPr txBox="1"/>
          <p:nvPr/>
        </p:nvSpPr>
        <p:spPr>
          <a:xfrm>
            <a:off x="5549591" y="468352"/>
            <a:ext cx="4125951" cy="2462213"/>
          </a:xfrm>
          <a:prstGeom prst="rect">
            <a:avLst/>
          </a:prstGeom>
          <a:noFill/>
        </p:spPr>
        <p:txBody>
          <a:bodyPr wrap="square" rtlCol="0">
            <a:spAutoFit/>
          </a:bodyPr>
          <a:lstStyle/>
          <a:p>
            <a:r>
              <a:rPr lang="en-US" sz="2200" b="1" dirty="0">
                <a:latin typeface="Tahoma" panose="020B0604030504040204" pitchFamily="34" charset="0"/>
                <a:ea typeface="Tahoma" panose="020B0604030504040204" pitchFamily="34" charset="0"/>
                <a:cs typeface="Tahoma" panose="020B0604030504040204" pitchFamily="34" charset="0"/>
              </a:rPr>
              <a:t>The </a:t>
            </a:r>
            <a:r>
              <a:rPr lang="en-US" sz="2200" b="1" i="1" dirty="0">
                <a:latin typeface="Tahoma" panose="020B0604030504040204" pitchFamily="34" charset="0"/>
                <a:ea typeface="Tahoma" panose="020B0604030504040204" pitchFamily="34" charset="0"/>
                <a:cs typeface="Tahoma" panose="020B0604030504040204" pitchFamily="34" charset="0"/>
              </a:rPr>
              <a:t>Third</a:t>
            </a:r>
            <a:r>
              <a:rPr lang="en-US" sz="2200" b="1" dirty="0">
                <a:latin typeface="Tahoma" panose="020B0604030504040204" pitchFamily="34" charset="0"/>
                <a:ea typeface="Tahoma" panose="020B0604030504040204" pitchFamily="34" charset="0"/>
                <a:cs typeface="Tahoma" panose="020B0604030504040204" pitchFamily="34" charset="0"/>
              </a:rPr>
              <a:t> Temple: The False Temple of the Antichrist during the Tribulation. The Abomination of Desolation set up at the middle of the Tribulation</a:t>
            </a:r>
          </a:p>
        </p:txBody>
      </p:sp>
    </p:spTree>
    <p:extLst>
      <p:ext uri="{BB962C8B-B14F-4D97-AF65-F5344CB8AC3E}">
        <p14:creationId xmlns:p14="http://schemas.microsoft.com/office/powerpoint/2010/main" val="408306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DD2F3-4D02-4AAB-8DBB-7854E6523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2352" y="2520101"/>
            <a:ext cx="5918079" cy="3245080"/>
          </a:xfrm>
          <a:prstGeom prst="rect">
            <a:avLst/>
          </a:prstGeom>
          <a:ln w="38100">
            <a:solidFill>
              <a:schemeClr val="accent2">
                <a:lumMod val="40000"/>
                <a:lumOff val="60000"/>
              </a:schemeClr>
            </a:solidFill>
          </a:ln>
        </p:spPr>
      </p:pic>
      <p:pic>
        <p:nvPicPr>
          <p:cNvPr id="5" name="Picture 4">
            <a:extLst>
              <a:ext uri="{FF2B5EF4-FFF2-40B4-BE49-F238E27FC236}">
                <a16:creationId xmlns:a16="http://schemas.microsoft.com/office/drawing/2014/main" id="{DF5D72D7-D87F-4136-8112-6B67E99E09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3269" y="401444"/>
            <a:ext cx="4103649" cy="2564781"/>
          </a:xfrm>
          <a:prstGeom prst="rect">
            <a:avLst/>
          </a:prstGeom>
          <a:ln w="38100">
            <a:solidFill>
              <a:schemeClr val="accent2">
                <a:lumMod val="40000"/>
                <a:lumOff val="60000"/>
              </a:schemeClr>
            </a:solidFill>
          </a:ln>
        </p:spPr>
      </p:pic>
      <p:sp>
        <p:nvSpPr>
          <p:cNvPr id="7" name="TextBox 6">
            <a:extLst>
              <a:ext uri="{FF2B5EF4-FFF2-40B4-BE49-F238E27FC236}">
                <a16:creationId xmlns:a16="http://schemas.microsoft.com/office/drawing/2014/main" id="{A438418B-041B-45B6-ACE7-F0CBE49B4335}"/>
              </a:ext>
            </a:extLst>
          </p:cNvPr>
          <p:cNvSpPr txBox="1"/>
          <p:nvPr/>
        </p:nvSpPr>
        <p:spPr>
          <a:xfrm>
            <a:off x="2115015" y="557563"/>
            <a:ext cx="3980986" cy="1646605"/>
          </a:xfrm>
          <a:prstGeom prst="rect">
            <a:avLst/>
          </a:prstGeom>
          <a:noFill/>
        </p:spPr>
        <p:txBody>
          <a:bodyPr wrap="square" rtlCol="0">
            <a:spAutoFit/>
          </a:bodyPr>
          <a:lstStyle/>
          <a:p>
            <a:pPr algn="r">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Millennial Temple, Built by the Lord Jesus Christ</a:t>
            </a:r>
          </a:p>
          <a:p>
            <a:pPr algn="r">
              <a:spcAft>
                <a:spcPts val="600"/>
              </a:spcAft>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Jesus will reign over Earth from this Temple</a:t>
            </a:r>
          </a:p>
        </p:txBody>
      </p:sp>
    </p:spTree>
    <p:extLst>
      <p:ext uri="{BB962C8B-B14F-4D97-AF65-F5344CB8AC3E}">
        <p14:creationId xmlns:p14="http://schemas.microsoft.com/office/powerpoint/2010/main" val="290536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2987A-4C7E-42CE-8D2E-0400D3B9CD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9668" y="355435"/>
            <a:ext cx="4713487" cy="5858572"/>
          </a:xfrm>
          <a:prstGeom prst="rect">
            <a:avLst/>
          </a:prstGeom>
        </p:spPr>
      </p:pic>
      <p:sp>
        <p:nvSpPr>
          <p:cNvPr id="3" name="TextBox 2">
            <a:extLst>
              <a:ext uri="{FF2B5EF4-FFF2-40B4-BE49-F238E27FC236}">
                <a16:creationId xmlns:a16="http://schemas.microsoft.com/office/drawing/2014/main" id="{4E91E40E-132E-4CBB-AB5E-AF9C30345CE5}"/>
              </a:ext>
            </a:extLst>
          </p:cNvPr>
          <p:cNvSpPr txBox="1"/>
          <p:nvPr/>
        </p:nvSpPr>
        <p:spPr>
          <a:xfrm>
            <a:off x="3096322" y="542587"/>
            <a:ext cx="2999678" cy="3877985"/>
          </a:xfrm>
          <a:prstGeom prst="rect">
            <a:avLst/>
          </a:prstGeom>
          <a:noFill/>
        </p:spPr>
        <p:txBody>
          <a:bodyPr wrap="square" rtlCol="0">
            <a:spAutoFit/>
          </a:bodyPr>
          <a:lstStyle/>
          <a:p>
            <a:pPr algn="r">
              <a:spcAft>
                <a:spcPts val="1200"/>
              </a:spcAft>
            </a:pPr>
            <a:r>
              <a:rPr lang="en-US" sz="2400" b="1" dirty="0">
                <a:solidFill>
                  <a:srgbClr val="99CCFF"/>
                </a:solidFill>
                <a:latin typeface="Tahoma" panose="020B0604030504040204" pitchFamily="34" charset="0"/>
                <a:ea typeface="Tahoma" panose="020B0604030504040204" pitchFamily="34" charset="0"/>
                <a:cs typeface="Tahoma" panose="020B0604030504040204" pitchFamily="34" charset="0"/>
              </a:rPr>
              <a:t>The High Priests</a:t>
            </a:r>
          </a:p>
          <a:p>
            <a:pPr algn="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Descendants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of Aaron</a:t>
            </a:r>
          </a:p>
          <a:p>
            <a:pPr algn="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Chosen each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year by God</a:t>
            </a:r>
          </a:p>
          <a:p>
            <a:pPr algn="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Could only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marry women who were in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priestly line </a:t>
            </a:r>
          </a:p>
        </p:txBody>
      </p:sp>
      <p:pic>
        <p:nvPicPr>
          <p:cNvPr id="4" name="Picture 3">
            <a:extLst>
              <a:ext uri="{FF2B5EF4-FFF2-40B4-BE49-F238E27FC236}">
                <a16:creationId xmlns:a16="http://schemas.microsoft.com/office/drawing/2014/main" id="{7098C526-4D81-4877-A06C-F60DA13F6F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933" y="1240971"/>
            <a:ext cx="2426477" cy="4741817"/>
          </a:xfrm>
          <a:prstGeom prst="rect">
            <a:avLst/>
          </a:prstGeom>
        </p:spPr>
      </p:pic>
    </p:spTree>
    <p:extLst>
      <p:ext uri="{BB962C8B-B14F-4D97-AF65-F5344CB8AC3E}">
        <p14:creationId xmlns:p14="http://schemas.microsoft.com/office/powerpoint/2010/main" val="25648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97458-ED24-4AC4-A41C-0583352B393D}"/>
              </a:ext>
            </a:extLst>
          </p:cNvPr>
          <p:cNvSpPr txBox="1"/>
          <p:nvPr/>
        </p:nvSpPr>
        <p:spPr>
          <a:xfrm>
            <a:off x="616945" y="393895"/>
            <a:ext cx="11061249" cy="5509200"/>
          </a:xfrm>
          <a:prstGeom prst="rect">
            <a:avLst/>
          </a:prstGeom>
          <a:noFill/>
        </p:spPr>
        <p:txBody>
          <a:bodyPr wrap="square" rtlCol="0">
            <a:spAutoFit/>
          </a:bodyPr>
          <a:lstStyle/>
          <a:p>
            <a:pPr>
              <a:spcAft>
                <a:spcPts val="600"/>
              </a:spcAft>
            </a:pPr>
            <a:r>
              <a:rPr lang="en-US" sz="2600" b="1" dirty="0">
                <a:solidFill>
                  <a:srgbClr val="99CCFF"/>
                </a:solidFill>
                <a:latin typeface="Tahoma" panose="020B0604030504040204" pitchFamily="34" charset="0"/>
                <a:ea typeface="Tahoma" panose="020B0604030504040204" pitchFamily="34" charset="0"/>
                <a:cs typeface="Tahoma" panose="020B0604030504040204" pitchFamily="34" charset="0"/>
              </a:rPr>
              <a:t>Levitical Sacrifices (All Look to the Person and Work of the Messiah):</a:t>
            </a:r>
          </a:p>
          <a:p>
            <a:pPr marL="914400" lvl="1" indent="-457200">
              <a:spcAft>
                <a:spcPts val="600"/>
              </a:spcAft>
              <a:buFont typeface="+mj-lt"/>
              <a:buAutoNum type="arabicPeriod"/>
            </a:pPr>
            <a:r>
              <a:rPr lang="en-US" sz="2600" b="1" dirty="0">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Sin Offering: </a:t>
            </a:r>
            <a:r>
              <a:rPr lang="en-US" sz="2600" b="1" dirty="0">
                <a:latin typeface="Tahoma" panose="020B0604030504040204" pitchFamily="34" charset="0"/>
                <a:ea typeface="Tahoma" panose="020B0604030504040204" pitchFamily="34" charset="0"/>
                <a:cs typeface="Tahoma" panose="020B0604030504040204" pitchFamily="34" charset="0"/>
              </a:rPr>
              <a:t>Celebrated Future Results of Cross</a:t>
            </a:r>
          </a:p>
          <a:p>
            <a:pPr marL="914400" lvl="1" indent="-457200">
              <a:spcAft>
                <a:spcPts val="600"/>
              </a:spcAft>
              <a:buFont typeface="+mj-lt"/>
              <a:buAutoNum type="arabicPeriod"/>
            </a:pPr>
            <a:r>
              <a:rPr lang="en-US" sz="2600" b="1" dirty="0">
                <a:solidFill>
                  <a:srgbClr val="FFFF00"/>
                </a:solidFill>
                <a:latin typeface="Tahoma" panose="020B0604030504040204" pitchFamily="34" charset="0"/>
                <a:ea typeface="Tahoma" panose="020B0604030504040204" pitchFamily="34" charset="0"/>
                <a:cs typeface="Tahoma" panose="020B0604030504040204" pitchFamily="34" charset="0"/>
              </a:rPr>
              <a:t>Guilt Offering: </a:t>
            </a:r>
            <a:r>
              <a:rPr lang="en-US" sz="2600" b="1" dirty="0">
                <a:latin typeface="Tahoma" panose="020B0604030504040204" pitchFamily="34" charset="0"/>
                <a:ea typeface="Tahoma" panose="020B0604030504040204" pitchFamily="34" charset="0"/>
                <a:cs typeface="Tahoma" panose="020B0604030504040204" pitchFamily="34" charset="0"/>
              </a:rPr>
              <a:t>Sin Against Others (20% penalty)</a:t>
            </a:r>
          </a:p>
          <a:p>
            <a:pPr marL="914400" lvl="1" indent="-457200">
              <a:spcAft>
                <a:spcPts val="600"/>
              </a:spcAft>
              <a:buFont typeface="+mj-lt"/>
              <a:buAutoNum type="arabicPeriod"/>
            </a:pPr>
            <a:r>
              <a:rPr lang="en-US" sz="2600" b="1" dirty="0">
                <a:solidFill>
                  <a:srgbClr val="FF9933"/>
                </a:solidFill>
                <a:latin typeface="Tahoma" panose="020B0604030504040204" pitchFamily="34" charset="0"/>
                <a:ea typeface="Tahoma" panose="020B0604030504040204" pitchFamily="34" charset="0"/>
                <a:cs typeface="Tahoma" panose="020B0604030504040204" pitchFamily="34" charset="0"/>
              </a:rPr>
              <a:t>Burnt Offering: </a:t>
            </a:r>
            <a:r>
              <a:rPr lang="en-US" sz="2600" b="1" dirty="0">
                <a:latin typeface="Tahoma" panose="020B0604030504040204" pitchFamily="34" charset="0"/>
                <a:ea typeface="Tahoma" panose="020B0604030504040204" pitchFamily="34" charset="0"/>
                <a:cs typeface="Tahoma" panose="020B0604030504040204" pitchFamily="34" charset="0"/>
              </a:rPr>
              <a:t>Total Dependence on the Lord </a:t>
            </a:r>
          </a:p>
          <a:p>
            <a:pPr marL="914400" lvl="1" indent="-457200">
              <a:spcAft>
                <a:spcPts val="600"/>
              </a:spcAft>
              <a:buFont typeface="+mj-lt"/>
              <a:buAutoNum type="arabicPeriod"/>
            </a:pPr>
            <a:r>
              <a:rPr lang="en-US" sz="2600" b="1" dirty="0">
                <a:solidFill>
                  <a:srgbClr val="00FFFF"/>
                </a:solidFill>
                <a:latin typeface="Tahoma" panose="020B0604030504040204" pitchFamily="34" charset="0"/>
                <a:ea typeface="Tahoma" panose="020B0604030504040204" pitchFamily="34" charset="0"/>
                <a:cs typeface="Tahoma" panose="020B0604030504040204" pitchFamily="34" charset="0"/>
              </a:rPr>
              <a:t>Peace Offering: </a:t>
            </a:r>
            <a:r>
              <a:rPr lang="en-US" sz="2600" b="1" dirty="0">
                <a:latin typeface="Tahoma" panose="020B0604030504040204" pitchFamily="34" charset="0"/>
                <a:ea typeface="Tahoma" panose="020B0604030504040204" pitchFamily="34" charset="0"/>
                <a:cs typeface="Tahoma" panose="020B0604030504040204" pitchFamily="34" charset="0"/>
              </a:rPr>
              <a:t>Thanksgiving at the Temple, a Family Feast</a:t>
            </a:r>
          </a:p>
          <a:p>
            <a:pPr marL="914400" lvl="1" indent="-457200">
              <a:spcAft>
                <a:spcPts val="600"/>
              </a:spcAft>
              <a:buFont typeface="+mj-lt"/>
              <a:buAutoNum type="arabicPeriod"/>
            </a:pPr>
            <a:r>
              <a:rPr lang="en-US" sz="2600" b="1" dirty="0">
                <a:solidFill>
                  <a:srgbClr val="FFCC99"/>
                </a:solidFill>
                <a:latin typeface="Tahoma" panose="020B0604030504040204" pitchFamily="34" charset="0"/>
                <a:ea typeface="Tahoma" panose="020B0604030504040204" pitchFamily="34" charset="0"/>
                <a:cs typeface="Tahoma" panose="020B0604030504040204" pitchFamily="34" charset="0"/>
              </a:rPr>
              <a:t>Grain Offering: </a:t>
            </a:r>
            <a:r>
              <a:rPr lang="en-US" sz="2600" b="1" dirty="0">
                <a:latin typeface="Tahoma" panose="020B0604030504040204" pitchFamily="34" charset="0"/>
                <a:ea typeface="Tahoma" panose="020B0604030504040204" pitchFamily="34" charset="0"/>
                <a:cs typeface="Tahoma" panose="020B0604030504040204" pitchFamily="34" charset="0"/>
              </a:rPr>
              <a:t>Gratitude</a:t>
            </a:r>
          </a:p>
          <a:p>
            <a:pPr marL="914400" lvl="1" indent="-457200">
              <a:spcAft>
                <a:spcPts val="600"/>
              </a:spcAft>
              <a:buFont typeface="+mj-lt"/>
              <a:buAutoNum type="arabicPeriod"/>
            </a:pPr>
            <a:r>
              <a:rPr lang="en-US" sz="2600" b="1" dirty="0">
                <a:solidFill>
                  <a:srgbClr val="FF66FF"/>
                </a:solidFill>
                <a:latin typeface="Tahoma" panose="020B0604030504040204" pitchFamily="34" charset="0"/>
                <a:ea typeface="Tahoma" panose="020B0604030504040204" pitchFamily="34" charset="0"/>
                <a:cs typeface="Tahoma" panose="020B0604030504040204" pitchFamily="34" charset="0"/>
              </a:rPr>
              <a:t>Drink Offering: </a:t>
            </a:r>
            <a:r>
              <a:rPr lang="en-US" sz="2600" b="1" dirty="0">
                <a:latin typeface="Tahoma" panose="020B0604030504040204" pitchFamily="34" charset="0"/>
                <a:ea typeface="Tahoma" panose="020B0604030504040204" pitchFamily="34" charset="0"/>
                <a:cs typeface="Tahoma" panose="020B0604030504040204" pitchFamily="34" charset="0"/>
              </a:rPr>
              <a:t>Sign of God’s Victory and His Joy in the Results of the Cross</a:t>
            </a:r>
          </a:p>
          <a:p>
            <a:pPr marL="914400" lvl="1" indent="-457200">
              <a:spcAft>
                <a:spcPts val="600"/>
              </a:spcAft>
              <a:buFont typeface="+mj-lt"/>
              <a:buAutoNum type="arabicPeriod"/>
            </a:pPr>
            <a:r>
              <a:rPr lang="en-US" sz="2600" b="1" dirty="0">
                <a:solidFill>
                  <a:srgbClr val="66FF66"/>
                </a:solidFill>
                <a:latin typeface="Tahoma" panose="020B0604030504040204" pitchFamily="34" charset="0"/>
                <a:ea typeface="Tahoma" panose="020B0604030504040204" pitchFamily="34" charset="0"/>
                <a:cs typeface="Tahoma" panose="020B0604030504040204" pitchFamily="34" charset="0"/>
              </a:rPr>
              <a:t>Trespass Offering: </a:t>
            </a:r>
            <a:r>
              <a:rPr lang="en-US" sz="2600" b="1" dirty="0">
                <a:latin typeface="Tahoma" panose="020B0604030504040204" pitchFamily="34" charset="0"/>
                <a:ea typeface="Tahoma" panose="020B0604030504040204" pitchFamily="34" charset="0"/>
                <a:cs typeface="Tahoma" panose="020B0604030504040204" pitchFamily="34" charset="0"/>
              </a:rPr>
              <a:t>Recognized God’s Acceptance of the Payment of Jesus’ Death at the Cross</a:t>
            </a:r>
          </a:p>
          <a:p>
            <a:pPr marL="914400" lvl="1" indent="-457200">
              <a:spcAft>
                <a:spcPts val="600"/>
              </a:spcAft>
              <a:buFont typeface="+mj-lt"/>
              <a:buAutoNum type="arabicPeriod"/>
            </a:pPr>
            <a:r>
              <a:rPr lang="en-US" sz="2600" b="1" dirty="0">
                <a:solidFill>
                  <a:srgbClr val="FFFF99"/>
                </a:solidFill>
                <a:latin typeface="Tahoma" panose="020B0604030504040204" pitchFamily="34" charset="0"/>
                <a:ea typeface="Tahoma" panose="020B0604030504040204" pitchFamily="34" charset="0"/>
                <a:cs typeface="Tahoma" panose="020B0604030504040204" pitchFamily="34" charset="0"/>
              </a:rPr>
              <a:t>First Fruits Offering: </a:t>
            </a:r>
            <a:r>
              <a:rPr lang="en-US" sz="2600" b="1" dirty="0">
                <a:latin typeface="Tahoma" panose="020B0604030504040204" pitchFamily="34" charset="0"/>
                <a:ea typeface="Tahoma" panose="020B0604030504040204" pitchFamily="34" charset="0"/>
                <a:cs typeface="Tahoma" panose="020B0604030504040204" pitchFamily="34" charset="0"/>
              </a:rPr>
              <a:t>Faith Offering</a:t>
            </a:r>
          </a:p>
        </p:txBody>
      </p:sp>
    </p:spTree>
    <p:extLst>
      <p:ext uri="{BB962C8B-B14F-4D97-AF65-F5344CB8AC3E}">
        <p14:creationId xmlns:p14="http://schemas.microsoft.com/office/powerpoint/2010/main" val="32761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BF952A-765E-4DE7-9A84-C5C7378AD20E}"/>
              </a:ext>
            </a:extLst>
          </p:cNvPr>
          <p:cNvSpPr txBox="1"/>
          <p:nvPr/>
        </p:nvSpPr>
        <p:spPr>
          <a:xfrm>
            <a:off x="1869688" y="301084"/>
            <a:ext cx="8196146" cy="2308324"/>
          </a:xfrm>
          <a:prstGeom prst="rect">
            <a:avLst/>
          </a:prstGeom>
          <a:noFill/>
        </p:spPr>
        <p:txBody>
          <a:bodyPr wrap="square" rtlCol="0">
            <a:spAutoFit/>
          </a:bodyPr>
          <a:lstStyle/>
          <a:p>
            <a:pPr>
              <a:spcAft>
                <a:spcPts val="600"/>
              </a:spcAft>
            </a:pPr>
            <a:r>
              <a:rPr lang="en-US" sz="2800" b="1" dirty="0">
                <a:ln>
                  <a:solidFill>
                    <a:schemeClr val="tx1"/>
                  </a:solidFill>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Seven Jewish Feast:</a:t>
            </a:r>
          </a:p>
          <a:p>
            <a:pPr lvl="1">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1. Passover			5. Trumpets</a:t>
            </a:r>
          </a:p>
          <a:p>
            <a:pPr lvl="1">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2. Unleavened Bread		6. First Fruits</a:t>
            </a:r>
          </a:p>
          <a:p>
            <a:pPr lvl="1">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3. Pentecost			7. Atonement</a:t>
            </a:r>
          </a:p>
          <a:p>
            <a:pPr lvl="1">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4. Tabernacles  </a:t>
            </a:r>
          </a:p>
        </p:txBody>
      </p:sp>
      <p:pic>
        <p:nvPicPr>
          <p:cNvPr id="3" name="Picture 2">
            <a:extLst>
              <a:ext uri="{FF2B5EF4-FFF2-40B4-BE49-F238E27FC236}">
                <a16:creationId xmlns:a16="http://schemas.microsoft.com/office/drawing/2014/main" id="{52EDA71E-BBDE-4B19-A76C-1B91E019A88D}"/>
              </a:ext>
            </a:extLst>
          </p:cNvPr>
          <p:cNvPicPr>
            <a:picLocks noChangeAspect="1"/>
          </p:cNvPicPr>
          <p:nvPr/>
        </p:nvPicPr>
        <p:blipFill>
          <a:blip r:embed="rId2"/>
          <a:stretch>
            <a:fillRect/>
          </a:stretch>
        </p:blipFill>
        <p:spPr>
          <a:xfrm>
            <a:off x="1886854" y="2719202"/>
            <a:ext cx="8301645" cy="3681599"/>
          </a:xfrm>
          <a:prstGeom prst="rect">
            <a:avLst/>
          </a:prstGeom>
          <a:ln w="38100">
            <a:solidFill>
              <a:schemeClr val="accent2">
                <a:lumMod val="60000"/>
                <a:lumOff val="40000"/>
              </a:schemeClr>
            </a:solidFill>
          </a:ln>
        </p:spPr>
      </p:pic>
    </p:spTree>
    <p:extLst>
      <p:ext uri="{BB962C8B-B14F-4D97-AF65-F5344CB8AC3E}">
        <p14:creationId xmlns:p14="http://schemas.microsoft.com/office/powerpoint/2010/main" val="28379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8492C-B571-445D-9ACA-DFB3246FF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03" y="443567"/>
            <a:ext cx="2987615" cy="3734519"/>
          </a:xfrm>
          <a:prstGeom prst="rect">
            <a:avLst/>
          </a:prstGeom>
          <a:ln w="28575">
            <a:solidFill>
              <a:schemeClr val="tx1"/>
            </a:solidFill>
          </a:ln>
        </p:spPr>
      </p:pic>
      <p:sp>
        <p:nvSpPr>
          <p:cNvPr id="4" name="TextBox 3">
            <a:extLst>
              <a:ext uri="{FF2B5EF4-FFF2-40B4-BE49-F238E27FC236}">
                <a16:creationId xmlns:a16="http://schemas.microsoft.com/office/drawing/2014/main" id="{FB3E2329-6522-44A1-BF09-F3A2D29A53CD}"/>
              </a:ext>
            </a:extLst>
          </p:cNvPr>
          <p:cNvSpPr txBox="1"/>
          <p:nvPr/>
        </p:nvSpPr>
        <p:spPr>
          <a:xfrm>
            <a:off x="3752491" y="296918"/>
            <a:ext cx="7988060" cy="572464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Served in the US Military: US Navy</a:t>
            </a:r>
          </a:p>
          <a:p>
            <a:pPr marL="342900" indent="-342900">
              <a:spcAft>
                <a:spcPts val="1200"/>
              </a:spcAft>
              <a:buFont typeface="Arial" panose="020B0604020202020204" pitchFamily="34" charset="0"/>
              <a:buChar char="•"/>
            </a:pPr>
            <a:r>
              <a:rPr lang="en-US" sz="2200" b="1" dirty="0">
                <a:latin typeface="Tahoma" panose="020B0604030504040204" pitchFamily="34" charset="0"/>
                <a:ea typeface="Tahoma" panose="020B0604030504040204" pitchFamily="34" charset="0"/>
                <a:cs typeface="Tahoma" panose="020B0604030504040204" pitchFamily="34" charset="0"/>
              </a:rPr>
              <a:t>Became a Christian at age 20</a:t>
            </a:r>
          </a:p>
          <a:p>
            <a:pPr marL="342900" indent="-342900">
              <a:spcAft>
                <a:spcPts val="1200"/>
              </a:spcAft>
              <a:buFont typeface="Arial" panose="020B0604020202020204" pitchFamily="34" charset="0"/>
              <a:buChar char="•"/>
            </a:pPr>
            <a:r>
              <a:rPr lang="en-US" sz="22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Graduated from Arizona State University</a:t>
            </a:r>
          </a:p>
          <a:p>
            <a:pPr marL="342900" indent="-342900">
              <a:spcAft>
                <a:spcPts val="1200"/>
              </a:spcAft>
              <a:buFont typeface="Arial" panose="020B0604020202020204" pitchFamily="34" charset="0"/>
              <a:buChar char="•"/>
            </a:pPr>
            <a:r>
              <a:rPr lang="en-US" sz="2200" b="1" dirty="0">
                <a:latin typeface="Tahoma" panose="020B0604030504040204" pitchFamily="34" charset="0"/>
                <a:ea typeface="Tahoma" panose="020B0604030504040204" pitchFamily="34" charset="0"/>
                <a:cs typeface="Tahoma" panose="020B0604030504040204" pitchFamily="34" charset="0"/>
              </a:rPr>
              <a:t>Taught in the Public Schools</a:t>
            </a:r>
          </a:p>
          <a:p>
            <a:pPr marL="342900" indent="-342900">
              <a:spcAft>
                <a:spcPts val="1200"/>
              </a:spcAft>
              <a:buFont typeface="Arial" panose="020B0604020202020204" pitchFamily="34" charset="0"/>
              <a:buChar char="•"/>
            </a:pPr>
            <a:r>
              <a:rPr lang="en-US" sz="2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Masters from Dallas Theological Seminary</a:t>
            </a:r>
          </a:p>
          <a:p>
            <a:pPr marL="342900" indent="-342900">
              <a:spcAft>
                <a:spcPts val="1200"/>
              </a:spcAft>
              <a:buFont typeface="Arial" panose="020B0604020202020204" pitchFamily="34" charset="0"/>
              <a:buChar char="•"/>
            </a:pPr>
            <a:r>
              <a:rPr lang="en-US" sz="2200" b="1" dirty="0">
                <a:latin typeface="Tahoma" panose="020B0604030504040204" pitchFamily="34" charset="0"/>
                <a:ea typeface="Tahoma" panose="020B0604030504040204" pitchFamily="34" charset="0"/>
                <a:cs typeface="Tahoma" panose="020B0604030504040204" pitchFamily="34" charset="0"/>
              </a:rPr>
              <a:t>Ph.D. from California Graduate School of Theology</a:t>
            </a:r>
          </a:p>
          <a:p>
            <a:pPr marL="342900" indent="-342900">
              <a:spcAft>
                <a:spcPts val="1200"/>
              </a:spcAft>
              <a:buFont typeface="Arial" panose="020B0604020202020204" pitchFamily="34" charset="0"/>
              <a:buChar char="•"/>
            </a:pPr>
            <a:r>
              <a:rPr lang="en-US" sz="22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Pastored for 35+ years in the US, 20 of those years at Southwood Bible Church in Tulsa, Oklahoma USA</a:t>
            </a:r>
          </a:p>
          <a:p>
            <a:pPr marL="342900" indent="-342900">
              <a:spcAft>
                <a:spcPts val="1200"/>
              </a:spcAft>
              <a:buFont typeface="Arial" panose="020B0604020202020204" pitchFamily="34" charset="0"/>
              <a:buChar char="•"/>
            </a:pPr>
            <a:r>
              <a:rPr lang="en-US" sz="2200" b="1" dirty="0">
                <a:latin typeface="Tahoma" panose="020B0604030504040204" pitchFamily="34" charset="0"/>
                <a:ea typeface="Tahoma" panose="020B0604030504040204" pitchFamily="34" charset="0"/>
                <a:cs typeface="Tahoma" panose="020B0604030504040204" pitchFamily="34" charset="0"/>
              </a:rPr>
              <a:t>Moved to Liberia in 2010 with Pat and served as a missionary with SIM for five years</a:t>
            </a:r>
          </a:p>
          <a:p>
            <a:pPr marL="342900" indent="-342900">
              <a:spcAft>
                <a:spcPts val="1200"/>
              </a:spcAft>
              <a:buFont typeface="Arial" panose="020B0604020202020204" pitchFamily="34" charset="0"/>
              <a:buChar char="•"/>
            </a:pPr>
            <a:r>
              <a:rPr lang="en-US" sz="2200" b="1"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Has written for Alpha Omega Publications, Grace Notes (online) and has three books published by Amazon</a:t>
            </a:r>
          </a:p>
        </p:txBody>
      </p:sp>
    </p:spTree>
    <p:extLst>
      <p:ext uri="{BB962C8B-B14F-4D97-AF65-F5344CB8AC3E}">
        <p14:creationId xmlns:p14="http://schemas.microsoft.com/office/powerpoint/2010/main" val="1358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left)">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wipe(left)">
                                      <p:cBhvr>
                                        <p:cTn id="5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AC5168-5DA7-487D-95E7-095F6FCCFCC4}"/>
              </a:ext>
            </a:extLst>
          </p:cNvPr>
          <p:cNvSpPr txBox="1"/>
          <p:nvPr/>
        </p:nvSpPr>
        <p:spPr>
          <a:xfrm>
            <a:off x="771182" y="434898"/>
            <a:ext cx="10939748" cy="5339923"/>
          </a:xfrm>
          <a:prstGeom prst="rect">
            <a:avLst/>
          </a:prstGeom>
          <a:noFill/>
        </p:spPr>
        <p:txBody>
          <a:bodyPr wrap="square" rtlCol="0">
            <a:spAutoFit/>
          </a:bodyPr>
          <a:lstStyle/>
          <a:p>
            <a:pPr>
              <a:spcAft>
                <a:spcPts val="600"/>
              </a:spcAft>
            </a:pPr>
            <a:r>
              <a:rPr lang="en-US" sz="3200" b="1" dirty="0">
                <a:ln>
                  <a:solidFill>
                    <a:schemeClr val="bg2"/>
                  </a:solidFill>
                </a:ln>
                <a:solidFill>
                  <a:srgbClr val="FF66FF"/>
                </a:solidFill>
                <a:latin typeface="Tahoma" panose="020B0604030504040204" pitchFamily="34" charset="0"/>
                <a:ea typeface="Tahoma" panose="020B0604030504040204" pitchFamily="34" charset="0"/>
                <a:cs typeface="Tahoma" panose="020B0604030504040204" pitchFamily="34" charset="0"/>
              </a:rPr>
              <a:t>Additional Jewish Feasts and Holy Days: </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Shevat: </a:t>
            </a:r>
            <a:r>
              <a:rPr lang="en-US" sz="2400" b="1" dirty="0">
                <a:latin typeface="Tahoma" panose="020B0604030504040204" pitchFamily="34" charset="0"/>
                <a:ea typeface="Tahoma" panose="020B0604030504040204" pitchFamily="34" charset="0"/>
                <a:cs typeface="Tahoma" panose="020B0604030504040204" pitchFamily="34" charset="0"/>
              </a:rPr>
              <a:t>(January 31) New Year for nature</a:t>
            </a:r>
          </a:p>
          <a:p>
            <a:pPr marL="457200" indent="-457200">
              <a:spcAft>
                <a:spcPts val="600"/>
              </a:spcAft>
              <a:buFont typeface="+mj-lt"/>
              <a:buAutoNum type="arabicPeriod"/>
            </a:pPr>
            <a:r>
              <a:rPr lang="en-US" sz="2400" b="1" dirty="0" err="1">
                <a:solidFill>
                  <a:srgbClr val="FFFF99"/>
                </a:solidFill>
                <a:latin typeface="Tahoma" panose="020B0604030504040204" pitchFamily="34" charset="0"/>
                <a:ea typeface="Tahoma" panose="020B0604030504040204" pitchFamily="34" charset="0"/>
                <a:cs typeface="Tahoma" panose="020B0604030504040204" pitchFamily="34" charset="0"/>
              </a:rPr>
              <a:t>Ta’anit</a:t>
            </a: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 Esther: </a:t>
            </a:r>
            <a:r>
              <a:rPr lang="en-US" sz="2400" b="1" dirty="0">
                <a:latin typeface="Tahoma" panose="020B0604030504040204" pitchFamily="34" charset="0"/>
                <a:ea typeface="Tahoma" panose="020B0604030504040204" pitchFamily="34" charset="0"/>
                <a:cs typeface="Tahoma" panose="020B0604030504040204" pitchFamily="34" charset="0"/>
              </a:rPr>
              <a:t>(February 28) Esther became Queen</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Purim: </a:t>
            </a:r>
            <a:r>
              <a:rPr lang="en-US" sz="2400" b="1" dirty="0">
                <a:latin typeface="Tahoma" panose="020B0604030504040204" pitchFamily="34" charset="0"/>
                <a:ea typeface="Tahoma" panose="020B0604030504040204" pitchFamily="34" charset="0"/>
                <a:cs typeface="Tahoma" panose="020B0604030504040204" pitchFamily="34" charset="0"/>
              </a:rPr>
              <a:t>(March 2) Deliverance of Jewish people from Haman</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Lag </a:t>
            </a:r>
            <a:r>
              <a:rPr lang="en-US" sz="2400" b="1" dirty="0" err="1">
                <a:solidFill>
                  <a:srgbClr val="FFFF99"/>
                </a:solidFill>
                <a:latin typeface="Tahoma" panose="020B0604030504040204" pitchFamily="34" charset="0"/>
                <a:ea typeface="Tahoma" panose="020B0604030504040204" pitchFamily="34" charset="0"/>
                <a:cs typeface="Tahoma" panose="020B0604030504040204" pitchFamily="34" charset="0"/>
              </a:rPr>
              <a:t>B’Omer</a:t>
            </a: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(March 31 – May 19) Birth of Jewish Mysticism</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Shavuot: </a:t>
            </a:r>
            <a:r>
              <a:rPr lang="en-US" sz="2400" b="1" dirty="0">
                <a:latin typeface="Tahoma" panose="020B0604030504040204" pitchFamily="34" charset="0"/>
                <a:ea typeface="Tahoma" panose="020B0604030504040204" pitchFamily="34" charset="0"/>
                <a:cs typeface="Tahoma" panose="020B0604030504040204" pitchFamily="34" charset="0"/>
              </a:rPr>
              <a:t>(May 19-21) Giving of the Torah to Moses at Sinai</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The Three Weeks: </a:t>
            </a:r>
            <a:r>
              <a:rPr lang="en-US" sz="2400" b="1" dirty="0">
                <a:latin typeface="Tahoma" panose="020B0604030504040204" pitchFamily="34" charset="0"/>
                <a:ea typeface="Tahoma" panose="020B0604030504040204" pitchFamily="34" charset="0"/>
                <a:cs typeface="Tahoma" panose="020B0604030504040204" pitchFamily="34" charset="0"/>
              </a:rPr>
              <a:t>Fast of Tammuz (July 1) and Fast of Tish </a:t>
            </a:r>
            <a:r>
              <a:rPr lang="en-US" sz="2400" b="1" dirty="0" err="1">
                <a:latin typeface="Tahoma" panose="020B0604030504040204" pitchFamily="34" charset="0"/>
                <a:ea typeface="Tahoma" panose="020B0604030504040204" pitchFamily="34" charset="0"/>
                <a:cs typeface="Tahoma" panose="020B0604030504040204" pitchFamily="34" charset="0"/>
              </a:rPr>
              <a:t>B’Av</a:t>
            </a:r>
            <a:r>
              <a:rPr lang="en-US" sz="2400" b="1" dirty="0">
                <a:latin typeface="Tahoma" panose="020B0604030504040204" pitchFamily="34" charset="0"/>
                <a:ea typeface="Tahoma" panose="020B0604030504040204" pitchFamily="34" charset="0"/>
                <a:cs typeface="Tahoma" panose="020B0604030504040204" pitchFamily="34" charset="0"/>
              </a:rPr>
              <a:t> (July 21) Mourning over the destruction of the Temple in 70 AD</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The 15</a:t>
            </a:r>
            <a:r>
              <a:rPr lang="en-US" sz="2400" b="1" baseline="30000" dirty="0">
                <a:solidFill>
                  <a:srgbClr val="FFFF99"/>
                </a:solidFill>
                <a:latin typeface="Tahoma" panose="020B0604030504040204" pitchFamily="34" charset="0"/>
                <a:ea typeface="Tahoma" panose="020B0604030504040204" pitchFamily="34" charset="0"/>
                <a:cs typeface="Tahoma" panose="020B0604030504040204" pitchFamily="34" charset="0"/>
              </a:rPr>
              <a:t>th</a:t>
            </a: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 of Av: </a:t>
            </a:r>
            <a:r>
              <a:rPr lang="en-US" sz="2400" b="1" dirty="0">
                <a:latin typeface="Tahoma" panose="020B0604030504040204" pitchFamily="34" charset="0"/>
                <a:ea typeface="Tahoma" panose="020B0604030504040204" pitchFamily="34" charset="0"/>
                <a:cs typeface="Tahoma" panose="020B0604030504040204" pitchFamily="34" charset="0"/>
              </a:rPr>
              <a:t>(July 27) One of the great festivals </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Rosh Hashanah: </a:t>
            </a:r>
            <a:r>
              <a:rPr lang="en-US" sz="2400" b="1" dirty="0">
                <a:latin typeface="Tahoma" panose="020B0604030504040204" pitchFamily="34" charset="0"/>
                <a:ea typeface="Tahoma" panose="020B0604030504040204" pitchFamily="34" charset="0"/>
                <a:cs typeface="Tahoma" panose="020B0604030504040204" pitchFamily="34" charset="0"/>
              </a:rPr>
              <a:t>(August 12-September 12) Jewish New year</a:t>
            </a:r>
          </a:p>
          <a:p>
            <a:pPr marL="457200" indent="-457200">
              <a:spcAft>
                <a:spcPts val="600"/>
              </a:spcAft>
              <a:buFont typeface="+mj-lt"/>
              <a:buAutoNum type="arabicPeriod"/>
            </a:pP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Chanukah: </a:t>
            </a:r>
            <a:r>
              <a:rPr lang="en-US" sz="2400" b="1" dirty="0">
                <a:latin typeface="Tahoma" panose="020B0604030504040204" pitchFamily="34" charset="0"/>
                <a:ea typeface="Tahoma" panose="020B0604030504040204" pitchFamily="34" charset="0"/>
                <a:cs typeface="Tahoma" panose="020B0604030504040204" pitchFamily="34" charset="0"/>
              </a:rPr>
              <a:t>(December 12-20) Rededication of the Temple after the victories of the Maccabees </a:t>
            </a:r>
          </a:p>
        </p:txBody>
      </p:sp>
    </p:spTree>
    <p:extLst>
      <p:ext uri="{BB962C8B-B14F-4D97-AF65-F5344CB8AC3E}">
        <p14:creationId xmlns:p14="http://schemas.microsoft.com/office/powerpoint/2010/main" val="310222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97494-8B8C-4FF3-BF44-CA01A9C518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5227" y="448837"/>
            <a:ext cx="3401819" cy="4535758"/>
          </a:xfrm>
          <a:prstGeom prst="rect">
            <a:avLst/>
          </a:prstGeom>
        </p:spPr>
      </p:pic>
      <p:sp>
        <p:nvSpPr>
          <p:cNvPr id="3" name="TextBox 2">
            <a:extLst>
              <a:ext uri="{FF2B5EF4-FFF2-40B4-BE49-F238E27FC236}">
                <a16:creationId xmlns:a16="http://schemas.microsoft.com/office/drawing/2014/main" id="{3FB62F50-380C-4287-BA22-2E728B65721A}"/>
              </a:ext>
            </a:extLst>
          </p:cNvPr>
          <p:cNvSpPr txBox="1"/>
          <p:nvPr/>
        </p:nvSpPr>
        <p:spPr>
          <a:xfrm>
            <a:off x="5728011" y="501805"/>
            <a:ext cx="4728117" cy="4093428"/>
          </a:xfrm>
          <a:prstGeom prst="rect">
            <a:avLst/>
          </a:prstGeom>
          <a:noFill/>
        </p:spPr>
        <p:txBody>
          <a:bodyPr wrap="square" rtlCol="0">
            <a:spAutoFit/>
          </a:bodyPr>
          <a:lstStyle/>
          <a:p>
            <a:pPr>
              <a:spcAft>
                <a:spcPts val="800"/>
              </a:spcAft>
            </a:pPr>
            <a:r>
              <a:rPr lang="en-US" sz="2000" b="1"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Day of Atonement</a:t>
            </a:r>
          </a:p>
          <a:p>
            <a:pPr marL="457200" indent="-457200">
              <a:spcAft>
                <a:spcPts val="80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Falls between September 14 to October 14</a:t>
            </a:r>
          </a:p>
          <a:p>
            <a:pPr marL="457200" indent="-457200">
              <a:spcAft>
                <a:spcPts val="80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Sacrifice and Offering to atone for the sins of the nation</a:t>
            </a:r>
          </a:p>
          <a:p>
            <a:pPr marL="457200" indent="-457200">
              <a:spcAft>
                <a:spcPts val="80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All sins were read out loud (613)</a:t>
            </a:r>
          </a:p>
          <a:p>
            <a:pPr marL="457200" indent="-457200">
              <a:spcAft>
                <a:spcPts val="80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Two Goats:</a:t>
            </a:r>
          </a:p>
          <a:p>
            <a:pPr lvl="2">
              <a:spcAft>
                <a:spcPts val="800"/>
              </a:spcAft>
            </a:pPr>
            <a:r>
              <a:rPr lang="en-US" sz="2000" b="1" dirty="0">
                <a:latin typeface="Tahoma" panose="020B0604030504040204" pitchFamily="34" charset="0"/>
                <a:ea typeface="Tahoma" panose="020B0604030504040204" pitchFamily="34" charset="0"/>
                <a:cs typeface="Tahoma" panose="020B0604030504040204" pitchFamily="34" charset="0"/>
              </a:rPr>
              <a:t>Scapegoat went into the wilderness</a:t>
            </a:r>
          </a:p>
          <a:p>
            <a:pPr lvl="2">
              <a:spcAft>
                <a:spcPts val="800"/>
              </a:spcAft>
            </a:pPr>
            <a:r>
              <a:rPr lang="en-US" sz="2000" b="1" dirty="0">
                <a:latin typeface="Tahoma" panose="020B0604030504040204" pitchFamily="34" charset="0"/>
                <a:ea typeface="Tahoma" panose="020B0604030504040204" pitchFamily="34" charset="0"/>
                <a:cs typeface="Tahoma" panose="020B0604030504040204" pitchFamily="34" charset="0"/>
              </a:rPr>
              <a:t>Other was sacrificed</a:t>
            </a:r>
            <a:endParaRPr lang="en-US" dirty="0"/>
          </a:p>
        </p:txBody>
      </p:sp>
      <p:pic>
        <p:nvPicPr>
          <p:cNvPr id="4" name="Picture 3">
            <a:extLst>
              <a:ext uri="{FF2B5EF4-FFF2-40B4-BE49-F238E27FC236}">
                <a16:creationId xmlns:a16="http://schemas.microsoft.com/office/drawing/2014/main" id="{307FAC44-635E-453C-B841-B673E52CE4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5663" y="4705665"/>
            <a:ext cx="4810357" cy="1785177"/>
          </a:xfrm>
          <a:prstGeom prst="rect">
            <a:avLst/>
          </a:prstGeom>
        </p:spPr>
      </p:pic>
    </p:spTree>
    <p:extLst>
      <p:ext uri="{BB962C8B-B14F-4D97-AF65-F5344CB8AC3E}">
        <p14:creationId xmlns:p14="http://schemas.microsoft.com/office/powerpoint/2010/main" val="9245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233B3-CFE2-4E80-A261-68D3547590B5}"/>
              </a:ext>
            </a:extLst>
          </p:cNvPr>
          <p:cNvSpPr txBox="1"/>
          <p:nvPr/>
        </p:nvSpPr>
        <p:spPr>
          <a:xfrm>
            <a:off x="686718" y="360983"/>
            <a:ext cx="10818564" cy="3908762"/>
          </a:xfrm>
          <a:prstGeom prst="rect">
            <a:avLst/>
          </a:prstGeom>
          <a:noFill/>
        </p:spPr>
        <p:txBody>
          <a:bodyPr wrap="square" rtlCol="0">
            <a:spAutoFit/>
          </a:bodyPr>
          <a:lstStyle/>
          <a:p>
            <a:pPr algn="ctr">
              <a:spcAft>
                <a:spcPts val="1200"/>
              </a:spcAft>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Worship in the New Testament</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Early Christian worship was rooted in Jewish practices, as the first Christians were first of all Jews who had been faithful in their worship at the Temple and in their synagogues. </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Early Christian worship was a combination of the practice, teaching and symbolism of the Temple and synagogue together with the special practices and teachings of Jesus.  </a:t>
            </a:r>
          </a:p>
        </p:txBody>
      </p:sp>
      <p:pic>
        <p:nvPicPr>
          <p:cNvPr id="4" name="Picture 3">
            <a:extLst>
              <a:ext uri="{FF2B5EF4-FFF2-40B4-BE49-F238E27FC236}">
                <a16:creationId xmlns:a16="http://schemas.microsoft.com/office/drawing/2014/main" id="{34266BBB-EF9E-4B75-A7AD-A014E477E70B}"/>
              </a:ext>
            </a:extLst>
          </p:cNvPr>
          <p:cNvPicPr>
            <a:picLocks noChangeAspect="1"/>
          </p:cNvPicPr>
          <p:nvPr/>
        </p:nvPicPr>
        <p:blipFill rotWithShape="1">
          <a:blip r:embed="rId2">
            <a:extLst>
              <a:ext uri="{28A0092B-C50C-407E-A947-70E740481C1C}">
                <a14:useLocalDpi xmlns:a14="http://schemas.microsoft.com/office/drawing/2010/main" val="0"/>
              </a:ext>
            </a:extLst>
          </a:blip>
          <a:srcRect b="37479"/>
          <a:stretch/>
        </p:blipFill>
        <p:spPr>
          <a:xfrm>
            <a:off x="2690947" y="4531057"/>
            <a:ext cx="7001691" cy="1965960"/>
          </a:xfrm>
          <a:prstGeom prst="rect">
            <a:avLst/>
          </a:prstGeom>
          <a:ln w="28575">
            <a:solidFill>
              <a:schemeClr val="accent1">
                <a:lumMod val="75000"/>
              </a:schemeClr>
            </a:solidFill>
          </a:ln>
        </p:spPr>
      </p:pic>
    </p:spTree>
    <p:extLst>
      <p:ext uri="{BB962C8B-B14F-4D97-AF65-F5344CB8AC3E}">
        <p14:creationId xmlns:p14="http://schemas.microsoft.com/office/powerpoint/2010/main" val="28363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DD2BE3-841F-4D66-96CE-4AAC1364B39A}"/>
              </a:ext>
            </a:extLst>
          </p:cNvPr>
          <p:cNvSpPr/>
          <p:nvPr/>
        </p:nvSpPr>
        <p:spPr>
          <a:xfrm>
            <a:off x="453527" y="483820"/>
            <a:ext cx="11498987" cy="5663089"/>
          </a:xfrm>
          <a:prstGeom prst="rect">
            <a:avLst/>
          </a:prstGeom>
        </p:spPr>
        <p:txBody>
          <a:bodyPr wrap="square">
            <a:spAutoFit/>
          </a:bodyPr>
          <a:lstStyle/>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 early church soon began to develop distinctive practices in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early Christians used writings of their own leaders. The epistles, the Gospels, which took precedence over the Law and the Prophets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Although the Psalms were used in worship, new hymns were added by Christian writers, such as those found in Paul’s letters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Baptism and the Lord’s Supper were distinctive of Christian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was a spirit of zeal because of the resurrection which led to an unbounded enthusiasm with emphasis upon the risen Christ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Also differed from Jewish worship as to times and places.  For the church, the first day of the week became the Christian day of worship in commemoration of the Resurrection.  Although the early Christians at first worshiped in the Temple and the synagogues, they later met in house-churches </a:t>
            </a:r>
          </a:p>
        </p:txBody>
      </p:sp>
    </p:spTree>
    <p:extLst>
      <p:ext uri="{BB962C8B-B14F-4D97-AF65-F5344CB8AC3E}">
        <p14:creationId xmlns:p14="http://schemas.microsoft.com/office/powerpoint/2010/main" val="272566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6EC81A-8401-4A89-8138-54F3CAFAA873}"/>
              </a:ext>
            </a:extLst>
          </p:cNvPr>
          <p:cNvSpPr txBox="1"/>
          <p:nvPr/>
        </p:nvSpPr>
        <p:spPr>
          <a:xfrm>
            <a:off x="587829" y="901337"/>
            <a:ext cx="10698480" cy="3508653"/>
          </a:xfrm>
          <a:prstGeom prst="rect">
            <a:avLst/>
          </a:prstGeom>
          <a:noFill/>
        </p:spPr>
        <p:txBody>
          <a:bodyPr wrap="square" rtlCol="0">
            <a:spAutoFit/>
          </a:bodyPr>
          <a:lstStyle/>
          <a:p>
            <a:pPr algn="ctr">
              <a:spcAft>
                <a:spcPts val="1800"/>
              </a:spcAft>
            </a:pPr>
            <a:r>
              <a:rPr lang="en-US" sz="3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Robert Webber: Principle #2 (p 43)</a:t>
            </a:r>
          </a:p>
          <a:p>
            <a:pPr algn="ctr">
              <a:spcAft>
                <a:spcPts val="1800"/>
              </a:spcAft>
            </a:pPr>
            <a:r>
              <a:rPr lang="en-US" sz="32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Worship Tells and Acts Out the Christ-Event</a:t>
            </a:r>
          </a:p>
          <a:p>
            <a:pPr algn="ctr">
              <a:spcAft>
                <a:spcPts val="1800"/>
              </a:spcAft>
            </a:pPr>
            <a:r>
              <a:rPr lang="en-US" sz="3200" b="1" dirty="0">
                <a:latin typeface="Tahoma" panose="020B0604030504040204" pitchFamily="34" charset="0"/>
                <a:ea typeface="Tahoma" panose="020B0604030504040204" pitchFamily="34" charset="0"/>
                <a:cs typeface="Tahoma" panose="020B0604030504040204" pitchFamily="34" charset="0"/>
              </a:rPr>
              <a:t>Essentially, worship tells and acts out the life, death, resurrection and imminent return of Christ through the proclamation of the Word and the Table (communion)</a:t>
            </a:r>
          </a:p>
        </p:txBody>
      </p:sp>
    </p:spTree>
    <p:extLst>
      <p:ext uri="{BB962C8B-B14F-4D97-AF65-F5344CB8AC3E}">
        <p14:creationId xmlns:p14="http://schemas.microsoft.com/office/powerpoint/2010/main" val="15605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37FF21-030D-46CE-9FC2-3CD086CD0105}"/>
              </a:ext>
            </a:extLst>
          </p:cNvPr>
          <p:cNvSpPr txBox="1"/>
          <p:nvPr/>
        </p:nvSpPr>
        <p:spPr>
          <a:xfrm>
            <a:off x="548640" y="300446"/>
            <a:ext cx="10724606" cy="5663089"/>
          </a:xfrm>
          <a:prstGeom prst="rect">
            <a:avLst/>
          </a:prstGeom>
          <a:noFill/>
        </p:spPr>
        <p:txBody>
          <a:bodyPr wrap="square" rtlCol="0">
            <a:spAutoFit/>
          </a:bodyPr>
          <a:lstStyle/>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 Four Parts of Worship:</a:t>
            </a:r>
          </a:p>
          <a:p>
            <a:pPr marL="457200" lvl="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Entrance – a preparation for worship; worshipers can prepare to worship and hear the Word .  A time to focus on God. </a:t>
            </a:r>
          </a:p>
          <a:p>
            <a:pPr marL="457200" lvl="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Word of God – two parts: the reading and preaching of the Word and the response to the Word. </a:t>
            </a:r>
          </a:p>
          <a:p>
            <a:pPr marL="457200" lvl="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Table of the Lord – Symbolizes the Last Supper. A reminder of Christ’s sacrifice for us and His coming return. No Biblical command as to the frequency of communion, only </a:t>
            </a:r>
            <a:r>
              <a:rPr lang="en-US" sz="2400" b="1" i="1" dirty="0">
                <a:latin typeface="Tahoma" panose="020B0604030504040204" pitchFamily="34" charset="0"/>
                <a:ea typeface="Tahoma" panose="020B0604030504040204" pitchFamily="34" charset="0"/>
                <a:cs typeface="Tahoma" panose="020B0604030504040204" pitchFamily="34" charset="0"/>
              </a:rPr>
              <a:t>as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i="1" dirty="0">
                <a:latin typeface="Tahoma" panose="020B0604030504040204" pitchFamily="34" charset="0"/>
                <a:ea typeface="Tahoma" panose="020B0604030504040204" pitchFamily="34" charset="0"/>
                <a:cs typeface="Tahoma" panose="020B0604030504040204" pitchFamily="34" charset="0"/>
              </a:rPr>
              <a:t>often . . . </a:t>
            </a:r>
          </a:p>
          <a:p>
            <a:pPr marL="457200" lvl="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Dismissal – The church goes forth to be a witness (II Cor. 5:19-20). The intent is to go out to serve and to be a light in a dark world.</a:t>
            </a:r>
          </a:p>
          <a:p>
            <a:pPr algn="ctr">
              <a:spcAft>
                <a:spcPts val="1200"/>
              </a:spcAft>
            </a:pPr>
            <a:r>
              <a:rPr lang="en-US" sz="24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These four parts have a Biblical basis </a:t>
            </a:r>
            <a:br>
              <a:rPr lang="en-US" sz="24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n-US" sz="24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(Acts 2:42, I Cor. 11:20-22, 33-34) </a:t>
            </a:r>
          </a:p>
        </p:txBody>
      </p:sp>
    </p:spTree>
    <p:extLst>
      <p:ext uri="{BB962C8B-B14F-4D97-AF65-F5344CB8AC3E}">
        <p14:creationId xmlns:p14="http://schemas.microsoft.com/office/powerpoint/2010/main" val="38436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CCC-7A1E-4A6C-B135-D94553B66D6F}"/>
              </a:ext>
            </a:extLst>
          </p:cNvPr>
          <p:cNvSpPr txBox="1"/>
          <p:nvPr/>
        </p:nvSpPr>
        <p:spPr>
          <a:xfrm>
            <a:off x="574766" y="627017"/>
            <a:ext cx="10437223" cy="3354765"/>
          </a:xfrm>
          <a:prstGeom prst="rect">
            <a:avLst/>
          </a:prstGeom>
          <a:noFill/>
        </p:spPr>
        <p:txBody>
          <a:bodyPr wrap="square" rtlCol="0">
            <a:spAutoFit/>
          </a:bodyPr>
          <a:lstStyle/>
          <a:p>
            <a:pPr algn="ctr">
              <a:spcAft>
                <a:spcPts val="1200"/>
              </a:spcAft>
            </a:pPr>
            <a:r>
              <a:rPr lang="en-US" sz="3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Robert Webber: Principle #3 (p 65)</a:t>
            </a:r>
          </a:p>
          <a:p>
            <a:pPr algn="ctr">
              <a:spcAft>
                <a:spcPts val="1200"/>
              </a:spcAft>
            </a:pPr>
            <a:r>
              <a:rPr lang="en-US" sz="32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In Worship God Speaks and Acts</a:t>
            </a:r>
          </a:p>
          <a:p>
            <a:pPr algn="ctr">
              <a:spcAft>
                <a:spcPts val="1200"/>
              </a:spcAft>
            </a:pPr>
            <a:r>
              <a:rPr lang="en-US" sz="3200" b="1" dirty="0">
                <a:latin typeface="Tahoma" panose="020B0604030504040204" pitchFamily="34" charset="0"/>
                <a:ea typeface="Tahoma" panose="020B0604030504040204" pitchFamily="34" charset="0"/>
                <a:cs typeface="Tahoma" panose="020B0604030504040204" pitchFamily="34" charset="0"/>
              </a:rPr>
              <a:t>Our worship is too man-centered; we need to discover that it is God who is at work in worship. The primary importance in worship is not what I do, but what God is doing.</a:t>
            </a:r>
            <a:endParaRPr lang="en-US" dirty="0"/>
          </a:p>
        </p:txBody>
      </p:sp>
    </p:spTree>
    <p:extLst>
      <p:ext uri="{BB962C8B-B14F-4D97-AF65-F5344CB8AC3E}">
        <p14:creationId xmlns:p14="http://schemas.microsoft.com/office/powerpoint/2010/main" val="16561424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009129-22D5-4390-B6D7-B6A03CAD4C85}"/>
              </a:ext>
            </a:extLst>
          </p:cNvPr>
          <p:cNvSpPr txBox="1"/>
          <p:nvPr/>
        </p:nvSpPr>
        <p:spPr>
          <a:xfrm>
            <a:off x="927463" y="914400"/>
            <a:ext cx="10476411" cy="4185761"/>
          </a:xfrm>
          <a:prstGeom prst="rect">
            <a:avLst/>
          </a:prstGeom>
          <a:noFill/>
        </p:spPr>
        <p:txBody>
          <a:bodyPr wrap="square" rtlCol="0">
            <a:spAutoFit/>
          </a:bodyPr>
          <a:lstStyle/>
          <a:p>
            <a:pPr algn="ctr">
              <a:spcAft>
                <a:spcPts val="1200"/>
              </a:spcAft>
            </a:pP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Discussion Question</a:t>
            </a:r>
          </a:p>
          <a:p>
            <a:pPr algn="ctr">
              <a:spcAft>
                <a:spcPts val="1200"/>
              </a:spcAft>
            </a:pPr>
            <a:r>
              <a:rPr lang="en-US" sz="3200" b="1" dirty="0">
                <a:latin typeface="Tahoma" panose="020B0604030504040204" pitchFamily="34" charset="0"/>
                <a:ea typeface="Tahoma" panose="020B0604030504040204" pitchFamily="34" charset="0"/>
                <a:cs typeface="Tahoma" panose="020B0604030504040204" pitchFamily="34" charset="0"/>
              </a:rPr>
              <a:t>How significant is the role of Scripture in the worship of your church?  Do you have a personal experience when God communicated to you through the Scriptures in worship?  How is the Lord’s Supper celebrated in your church?  How often does your church have the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Lord’s Supper and why?</a:t>
            </a:r>
          </a:p>
        </p:txBody>
      </p:sp>
    </p:spTree>
    <p:extLst>
      <p:ext uri="{BB962C8B-B14F-4D97-AF65-F5344CB8AC3E}">
        <p14:creationId xmlns:p14="http://schemas.microsoft.com/office/powerpoint/2010/main" val="31018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601B1-499F-49BE-B9D3-1B461BD18810}"/>
              </a:ext>
            </a:extLst>
          </p:cNvPr>
          <p:cNvSpPr txBox="1"/>
          <p:nvPr/>
        </p:nvSpPr>
        <p:spPr>
          <a:xfrm>
            <a:off x="561703" y="241510"/>
            <a:ext cx="10776857" cy="6155531"/>
          </a:xfrm>
          <a:prstGeom prst="rect">
            <a:avLst/>
          </a:prstGeom>
          <a:noFill/>
        </p:spPr>
        <p:txBody>
          <a:bodyPr wrap="square" rtlCol="0">
            <a:spAutoFit/>
          </a:bodyPr>
          <a:lstStyle/>
          <a:p>
            <a:pPr>
              <a:spcAft>
                <a:spcPts val="1200"/>
              </a:spcAft>
            </a:pPr>
            <a:r>
              <a:rPr lang="en-US" sz="2800" b="1" dirty="0">
                <a:ln>
                  <a:solidFill>
                    <a:schemeClr val="bg2"/>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Elements of New Testament Worship:</a:t>
            </a:r>
          </a:p>
          <a:p>
            <a:pPr marL="457200" indent="-457200">
              <a:spcAft>
                <a:spcPts val="1200"/>
              </a:spcAft>
              <a:buFont typeface="+mj-lt"/>
              <a:buAutoNum type="arabicPeriod"/>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Music</a:t>
            </a:r>
            <a:r>
              <a:rPr lang="en-US" sz="2400" b="1" dirty="0">
                <a:latin typeface="Tahoma" panose="020B0604030504040204" pitchFamily="34" charset="0"/>
                <a:ea typeface="Tahoma" panose="020B0604030504040204" pitchFamily="34" charset="0"/>
                <a:cs typeface="Tahoma" panose="020B0604030504040204" pitchFamily="34" charset="0"/>
              </a:rPr>
              <a:t>, an expression of praise (Eph. 5:18-21, Col. 3:16, I Cor. 14:15) various hymns can be found in the New Testament (Lk. 1:46, Lk. 2:29-32, Lk. 1:68 &amp; Rev. 5:9, 12-13, 12:10-12 and 19:1-2, 6)</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reading of the Scriptures </a:t>
            </a:r>
            <a:r>
              <a:rPr lang="en-US" sz="2400" b="1" dirty="0">
                <a:latin typeface="Tahoma" panose="020B0604030504040204" pitchFamily="34" charset="0"/>
                <a:ea typeface="Tahoma" panose="020B0604030504040204" pitchFamily="34" charset="0"/>
                <a:cs typeface="Tahoma" panose="020B0604030504040204" pitchFamily="34" charset="0"/>
              </a:rPr>
              <a:t>was a priority in early Christian worship.  Jesus stood up in the synagogue to read the Scriptures (Lk. 4:16) and Paul makes numerous references to the reading of the Scriptures (Col. 4:16, I Thess. 5:27, I Tim. 4:13).  Selections from the Old Testament were also used, especially from the Prophets and the Psalms.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Abundant evidence of </a:t>
            </a:r>
            <a:r>
              <a:rPr lang="en-US" sz="24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prayers</a:t>
            </a:r>
            <a:r>
              <a:rPr lang="en-US" sz="2400" b="1" dirty="0">
                <a:latin typeface="Tahoma" panose="020B0604030504040204" pitchFamily="34" charset="0"/>
                <a:ea typeface="Tahoma" panose="020B0604030504040204" pitchFamily="34" charset="0"/>
                <a:cs typeface="Tahoma" panose="020B0604030504040204" pitchFamily="34" charset="0"/>
              </a:rPr>
              <a:t> in early Christian worship.  Many references to prayer can be found in Paul’s letters and the early church devoted themselves to prayer (Acts 2:42).  Jesus gave the Model Prayer (Lord’s Prayer) as an example</a:t>
            </a:r>
            <a:endParaRPr lang="en-US" dirty="0"/>
          </a:p>
        </p:txBody>
      </p:sp>
    </p:spTree>
    <p:extLst>
      <p:ext uri="{BB962C8B-B14F-4D97-AF65-F5344CB8AC3E}">
        <p14:creationId xmlns:p14="http://schemas.microsoft.com/office/powerpoint/2010/main" val="243579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601B1-499F-49BE-B9D3-1B461BD18810}"/>
              </a:ext>
            </a:extLst>
          </p:cNvPr>
          <p:cNvSpPr txBox="1"/>
          <p:nvPr/>
        </p:nvSpPr>
        <p:spPr>
          <a:xfrm>
            <a:off x="561703" y="241510"/>
            <a:ext cx="10776857" cy="5601533"/>
          </a:xfrm>
          <a:prstGeom prst="rect">
            <a:avLst/>
          </a:prstGeom>
          <a:noFill/>
        </p:spPr>
        <p:txBody>
          <a:bodyPr wrap="square" rtlCol="0">
            <a:spAutoFit/>
          </a:bodyPr>
          <a:lstStyle/>
          <a:p>
            <a:pPr>
              <a:spcAft>
                <a:spcPts val="1200"/>
              </a:spcAft>
            </a:pPr>
            <a:r>
              <a:rPr lang="en-US" sz="2800" b="1" dirty="0">
                <a:ln>
                  <a:solidFill>
                    <a:schemeClr val="bg2"/>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Elements of New Testament Worship:</a:t>
            </a:r>
          </a:p>
          <a:p>
            <a:pPr marL="514350" indent="-514350">
              <a:spcAft>
                <a:spcPts val="1200"/>
              </a:spcAft>
              <a:buFont typeface="+mj-lt"/>
              <a:buAutoNum type="arabicPeriod" startAt="4"/>
            </a:pP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The people’s </a:t>
            </a:r>
            <a:r>
              <a:rPr lang="en-US" sz="2800" b="1" i="1" dirty="0" err="1">
                <a:ln>
                  <a:solidFill>
                    <a:schemeClr val="bg2"/>
                  </a:solidFill>
                </a:ln>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Amens</a:t>
            </a:r>
            <a:r>
              <a:rPr lang="en-US" sz="2800" b="1" dirty="0">
                <a:ln>
                  <a:solidFill>
                    <a:schemeClr val="bg2"/>
                  </a:solidFill>
                </a:ln>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are seen in many places in the NT.</a:t>
            </a:r>
          </a:p>
          <a:p>
            <a:pPr marL="514350" indent="-514350">
              <a:spcAft>
                <a:spcPts val="1200"/>
              </a:spcAft>
              <a:buFont typeface="+mj-lt"/>
              <a:buAutoNum type="arabicPeriod" startAt="4"/>
            </a:pPr>
            <a:r>
              <a:rPr lang="en-US" sz="2800" b="1" dirty="0">
                <a:ln>
                  <a:solidFill>
                    <a:schemeClr val="bg2"/>
                  </a:solidFill>
                </a:ln>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Exposition of the Scriptures </a:t>
            </a: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was an important part of early Christian worship (Acts 2:40, II Tim. 4:1-4).</a:t>
            </a:r>
          </a:p>
          <a:p>
            <a:pPr marL="514350" indent="-514350">
              <a:spcAft>
                <a:spcPts val="1200"/>
              </a:spcAft>
              <a:buFont typeface="+mj-lt"/>
              <a:buAutoNum type="arabicPeriod" startAt="4"/>
            </a:pP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Paul urged his fellow Christians to </a:t>
            </a:r>
            <a:r>
              <a:rPr lang="en-US" sz="2800" b="1" dirty="0">
                <a:ln>
                  <a:solidFill>
                    <a:schemeClr val="bg2"/>
                  </a:solidFill>
                </a:ln>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exhort and to reprove </a:t>
            </a: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one another with authority in the Lord (I Thess. 3:2, II Thess. 3:12 &amp; Titus 2:15).</a:t>
            </a:r>
          </a:p>
          <a:p>
            <a:pPr marL="514350" indent="-514350">
              <a:spcAft>
                <a:spcPts val="1200"/>
              </a:spcAft>
              <a:buFont typeface="+mj-lt"/>
              <a:buAutoNum type="arabicPeriod" startAt="4"/>
            </a:pP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Customary for Christians to </a:t>
            </a:r>
            <a:r>
              <a:rPr lang="en-US" sz="2800" b="1" dirty="0">
                <a:ln>
                  <a:solidFill>
                    <a:schemeClr val="bg2"/>
                  </a:solidFill>
                </a:ln>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give offerings. </a:t>
            </a:r>
            <a:r>
              <a:rPr lang="en-US" sz="2800" b="1" dirty="0">
                <a:ln>
                  <a:solidFill>
                    <a:schemeClr val="bg2"/>
                  </a:solidFill>
                </a:ln>
                <a:latin typeface="Tahoma" panose="020B0604030504040204" pitchFamily="34" charset="0"/>
                <a:ea typeface="Tahoma" panose="020B0604030504040204" pitchFamily="34" charset="0"/>
                <a:cs typeface="Tahoma" panose="020B0604030504040204" pitchFamily="34" charset="0"/>
              </a:rPr>
              <a:t>Paul exhorted the Christians at Corinth to share their material goods with their less fortunate brethren in Philippi (I Cor. 16:2; II Cor. 9:6-7, 10-13) </a:t>
            </a:r>
          </a:p>
        </p:txBody>
      </p:sp>
    </p:spTree>
    <p:extLst>
      <p:ext uri="{BB962C8B-B14F-4D97-AF65-F5344CB8AC3E}">
        <p14:creationId xmlns:p14="http://schemas.microsoft.com/office/powerpoint/2010/main" val="29925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81400" y="4876800"/>
            <a:ext cx="1143000" cy="13716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a:ea typeface="+mn-ea"/>
              <a:cs typeface="+mn-cs"/>
            </a:endParaRPr>
          </a:p>
        </p:txBody>
      </p:sp>
      <p:pic>
        <p:nvPicPr>
          <p:cNvPr id="4" name="Picture 3" descr="Banner Pic for BkMk.jpg"/>
          <p:cNvPicPr>
            <a:picLocks noChangeAspect="1"/>
          </p:cNvPicPr>
          <p:nvPr/>
        </p:nvPicPr>
        <p:blipFill>
          <a:blip r:embed="rId2" cstate="screen"/>
          <a:srcRect/>
          <a:stretch>
            <a:fillRect/>
          </a:stretch>
        </p:blipFill>
        <p:spPr bwMode="auto">
          <a:xfrm>
            <a:off x="2073965" y="897835"/>
            <a:ext cx="8008938" cy="1219200"/>
          </a:xfrm>
          <a:prstGeom prst="rect">
            <a:avLst/>
          </a:prstGeom>
          <a:noFill/>
          <a:ln w="9525">
            <a:noFill/>
            <a:miter lim="800000"/>
            <a:headEnd/>
            <a:tailEnd/>
          </a:ln>
        </p:spPr>
      </p:pic>
      <p:pic>
        <p:nvPicPr>
          <p:cNvPr id="5" name="Picture 4"/>
          <p:cNvPicPr>
            <a:picLocks noChangeAspect="1" noChangeArrowheads="1"/>
          </p:cNvPicPr>
          <p:nvPr/>
        </p:nvPicPr>
        <p:blipFill>
          <a:blip r:embed="rId3" cstate="screen"/>
          <a:srcRect/>
          <a:stretch>
            <a:fillRect/>
          </a:stretch>
        </p:blipFill>
        <p:spPr bwMode="auto">
          <a:xfrm>
            <a:off x="8534400" y="4876800"/>
            <a:ext cx="1600200" cy="1371600"/>
          </a:xfrm>
          <a:prstGeom prst="rect">
            <a:avLst/>
          </a:prstGeom>
          <a:noFill/>
          <a:ln w="9525" algn="in">
            <a:noFill/>
            <a:miter lim="800000"/>
            <a:headEnd/>
            <a:tailEnd/>
          </a:ln>
        </p:spPr>
      </p:pic>
      <p:pic>
        <p:nvPicPr>
          <p:cNvPr id="6" name="Picture 5"/>
          <p:cNvPicPr>
            <a:picLocks noChangeAspect="1" noChangeArrowheads="1"/>
          </p:cNvPicPr>
          <p:nvPr/>
        </p:nvPicPr>
        <p:blipFill>
          <a:blip r:embed="rId4" cstate="screen"/>
          <a:srcRect/>
          <a:stretch>
            <a:fillRect/>
          </a:stretch>
        </p:blipFill>
        <p:spPr bwMode="auto">
          <a:xfrm>
            <a:off x="4724400" y="4876800"/>
            <a:ext cx="3810000" cy="1371600"/>
          </a:xfrm>
          <a:prstGeom prst="rect">
            <a:avLst/>
          </a:prstGeom>
          <a:noFill/>
          <a:ln w="9525" algn="in">
            <a:noFill/>
            <a:miter lim="800000"/>
            <a:headEnd/>
            <a:tailEnd/>
          </a:ln>
        </p:spPr>
      </p:pic>
      <p:sp>
        <p:nvSpPr>
          <p:cNvPr id="15362" name="AutoShape 2" descr="SIM"/>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9" name="TextBox 8"/>
          <p:cNvSpPr txBox="1">
            <a:spLocks noChangeArrowheads="1"/>
          </p:cNvSpPr>
          <p:nvPr/>
        </p:nvSpPr>
        <p:spPr bwMode="auto">
          <a:xfrm>
            <a:off x="3581400" y="4800601"/>
            <a:ext cx="1143000" cy="16160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Baskerville Old Face" pitchFamily="18" charset="0"/>
                <a:ea typeface="+mn-ea"/>
                <a:cs typeface="+mn-cs"/>
              </a:rPr>
              <a:t>SIM</a:t>
            </a:r>
            <a:r>
              <a:rPr kumimoji="0" lang="en-US" sz="5400" b="0" i="0" u="none" strike="noStrike" kern="1200" cap="none" spc="0" normalizeH="0" baseline="0" noProof="0">
                <a:ln>
                  <a:noFill/>
                </a:ln>
                <a:solidFill>
                  <a:srgbClr val="FF0000"/>
                </a:solidFill>
                <a:effectLst/>
                <a:uLnTx/>
                <a:uFillTx/>
                <a:latin typeface="Baskerville Old Face" pitchFamily="18" charset="0"/>
                <a:ea typeface="+mn-ea"/>
                <a:cs typeface="+mn-cs"/>
              </a:rPr>
              <a:t> </a:t>
            </a:r>
            <a:br>
              <a:rPr kumimoji="0" lang="en-US" sz="5400" b="0" i="0" u="none" strike="noStrike" kern="1200" cap="none" spc="0" normalizeH="0" baseline="0" noProof="0">
                <a:ln>
                  <a:noFill/>
                </a:ln>
                <a:solidFill>
                  <a:prstClr val="white"/>
                </a:solidFill>
                <a:effectLst/>
                <a:uLnTx/>
                <a:uFillTx/>
                <a:latin typeface="Lucida Sans" pitchFamily="34" charset="0"/>
                <a:ea typeface="+mn-ea"/>
                <a:cs typeface="+mn-cs"/>
              </a:rPr>
            </a:br>
            <a:r>
              <a:rPr kumimoji="0" lang="en-US" sz="1400" b="0" i="0" u="none" strike="noStrike" kern="1200" cap="none" spc="0" normalizeH="0" baseline="0" noProof="0">
                <a:ln>
                  <a:noFill/>
                </a:ln>
                <a:solidFill>
                  <a:srgbClr val="000000"/>
                </a:solidFill>
                <a:effectLst/>
                <a:uLnTx/>
                <a:uFillTx/>
                <a:latin typeface="Lucida Sans" pitchFamily="34" charset="0"/>
                <a:ea typeface="+mn-ea"/>
                <a:cs typeface="+mn-cs"/>
              </a:rPr>
              <a:t>Serving in Missions</a:t>
            </a: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 name="Rectangle 10"/>
          <p:cNvSpPr/>
          <p:nvPr/>
        </p:nvSpPr>
        <p:spPr>
          <a:xfrm>
            <a:off x="3581400" y="4876800"/>
            <a:ext cx="6553200" cy="1371600"/>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3" name="Straight Connector 12"/>
          <p:cNvCxnSpPr/>
          <p:nvPr/>
        </p:nvCxnSpPr>
        <p:spPr>
          <a:xfrm>
            <a:off x="4724400" y="4876800"/>
            <a:ext cx="0" cy="1371600"/>
          </a:xfrm>
          <a:prstGeom prst="line">
            <a:avLst/>
          </a:prstGeom>
          <a:ln w="3810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8534400" y="4876800"/>
            <a:ext cx="0" cy="1371600"/>
          </a:xfrm>
          <a:prstGeom prst="line">
            <a:avLst/>
          </a:prstGeom>
          <a:ln w="38100">
            <a:solidFill>
              <a:schemeClr val="accent2">
                <a:lumMod val="50000"/>
              </a:schemeClr>
            </a:solidFill>
          </a:ln>
        </p:spPr>
        <p:style>
          <a:lnRef idx="1">
            <a:schemeClr val="dk1"/>
          </a:lnRef>
          <a:fillRef idx="0">
            <a:schemeClr val="dk1"/>
          </a:fillRef>
          <a:effectRef idx="0">
            <a:schemeClr val="dk1"/>
          </a:effectRef>
          <a:fontRef idx="minor">
            <a:schemeClr val="tx1"/>
          </a:fontRef>
        </p:style>
      </p:cxnSp>
      <p:pic>
        <p:nvPicPr>
          <p:cNvPr id="15" name="Picture 4" descr="West Africa map"/>
          <p:cNvPicPr>
            <a:picLocks noChangeAspect="1" noChangeArrowheads="1"/>
          </p:cNvPicPr>
          <p:nvPr/>
        </p:nvPicPr>
        <p:blipFill>
          <a:blip r:embed="rId5" cstate="screen"/>
          <a:srcRect/>
          <a:stretch>
            <a:fillRect/>
          </a:stretch>
        </p:blipFill>
        <p:spPr bwMode="auto">
          <a:xfrm>
            <a:off x="2706757" y="2298543"/>
            <a:ext cx="3836504" cy="2427722"/>
          </a:xfrm>
          <a:prstGeom prst="rect">
            <a:avLst/>
          </a:prstGeom>
          <a:noFill/>
          <a:ln w="28575">
            <a:solidFill>
              <a:srgbClr val="665705"/>
            </a:solidFill>
            <a:miter lim="800000"/>
            <a:headEnd/>
            <a:tailEnd/>
          </a:ln>
        </p:spPr>
      </p:pic>
      <p:sp>
        <p:nvSpPr>
          <p:cNvPr id="16" name="Oval 5"/>
          <p:cNvSpPr>
            <a:spLocks noChangeArrowheads="1"/>
          </p:cNvSpPr>
          <p:nvPr/>
        </p:nvSpPr>
        <p:spPr bwMode="auto">
          <a:xfrm rot="18714868">
            <a:off x="3345132" y="3552766"/>
            <a:ext cx="852980" cy="895350"/>
          </a:xfrm>
          <a:prstGeom prst="ellipse">
            <a:avLst/>
          </a:prstGeom>
          <a:noFill/>
          <a:ln w="5715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solidFill>
                <a:prstClr val="white"/>
              </a:solidFill>
              <a:effectLst/>
              <a:uLnTx/>
              <a:uFillTx/>
              <a:latin typeface="Arial"/>
              <a:ea typeface="+mn-ea"/>
              <a:cs typeface="+mn-cs"/>
            </a:endParaRPr>
          </a:p>
        </p:txBody>
      </p:sp>
      <p:pic>
        <p:nvPicPr>
          <p:cNvPr id="19" name="Picture 4" descr="Find out what God's doing in West Africa"/>
          <p:cNvPicPr>
            <a:picLocks noChangeAspect="1" noChangeArrowheads="1"/>
          </p:cNvPicPr>
          <p:nvPr/>
        </p:nvPicPr>
        <p:blipFill>
          <a:blip r:embed="rId6" cstate="screen"/>
          <a:srcRect/>
          <a:stretch>
            <a:fillRect/>
          </a:stretch>
        </p:blipFill>
        <p:spPr bwMode="auto">
          <a:xfrm>
            <a:off x="7023652" y="2726635"/>
            <a:ext cx="2927350" cy="762000"/>
          </a:xfrm>
          <a:prstGeom prst="rect">
            <a:avLst/>
          </a:prstGeom>
          <a:noFill/>
          <a:ln w="38100">
            <a:solidFill>
              <a:srgbClr val="000000"/>
            </a:solidFill>
            <a:miter lim="800000"/>
            <a:headEnd/>
            <a:tailEnd/>
          </a:ln>
        </p:spPr>
      </p:pic>
      <p:pic>
        <p:nvPicPr>
          <p:cNvPr id="20" name="Picture 5" descr="Find out what God's doing in West Africa"/>
          <p:cNvPicPr>
            <a:picLocks noChangeAspect="1" noChangeArrowheads="1"/>
          </p:cNvPicPr>
          <p:nvPr/>
        </p:nvPicPr>
        <p:blipFill>
          <a:blip r:embed="rId7" cstate="screen"/>
          <a:srcRect/>
          <a:stretch>
            <a:fillRect/>
          </a:stretch>
        </p:blipFill>
        <p:spPr bwMode="auto">
          <a:xfrm>
            <a:off x="7391400" y="3458818"/>
            <a:ext cx="2895600" cy="742950"/>
          </a:xfrm>
          <a:prstGeom prst="rect">
            <a:avLst/>
          </a:prstGeom>
          <a:noFill/>
          <a:ln w="38100">
            <a:solidFill>
              <a:srgbClr val="000000"/>
            </a:solidFill>
            <a:miter lim="800000"/>
            <a:headEnd/>
            <a:tailEnd/>
          </a:ln>
        </p:spPr>
      </p:pic>
      <p:sp>
        <p:nvSpPr>
          <p:cNvPr id="17" name="TextBox 16"/>
          <p:cNvSpPr txBox="1"/>
          <p:nvPr/>
        </p:nvSpPr>
        <p:spPr>
          <a:xfrm>
            <a:off x="2050775" y="437322"/>
            <a:ext cx="29022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2010 to 2015</a:t>
            </a:r>
          </a:p>
        </p:txBody>
      </p:sp>
    </p:spTree>
    <p:extLst>
      <p:ext uri="{BB962C8B-B14F-4D97-AF65-F5344CB8AC3E}">
        <p14:creationId xmlns:p14="http://schemas.microsoft.com/office/powerpoint/2010/main" val="24867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0" fill="hold" grpId="0" nodeType="withEffect" nodePh="1">
                                  <p:stCondLst>
                                    <p:cond delay="0"/>
                                  </p:stCondLst>
                                  <p:endCondLst>
                                    <p:cond evt="begin" delay="0">
                                      <p:tn val="25"/>
                                    </p:cond>
                                  </p:endCondLst>
                                  <p:childTnLst>
                                    <p:set>
                                      <p:cBhvr>
                                        <p:cTn id="26" dur="1" fill="hold">
                                          <p:stCondLst>
                                            <p:cond delay="0"/>
                                          </p:stCondLst>
                                        </p:cTn>
                                        <p:tgtEl>
                                          <p:spTgt spid="15362"/>
                                        </p:tgtEl>
                                        <p:attrNameLst>
                                          <p:attrName>style.visibility</p:attrName>
                                        </p:attrNameLst>
                                      </p:cBhvr>
                                      <p:to>
                                        <p:strVal val="visible"/>
                                      </p:to>
                                    </p:set>
                                    <p:anim calcmode="lin" valueType="num">
                                      <p:cBhvr>
                                        <p:cTn id="27" dur="500" fill="hold"/>
                                        <p:tgtEl>
                                          <p:spTgt spid="15362"/>
                                        </p:tgtEl>
                                        <p:attrNameLst>
                                          <p:attrName>ppt_w</p:attrName>
                                        </p:attrNameLst>
                                      </p:cBhvr>
                                      <p:tavLst>
                                        <p:tav tm="0">
                                          <p:val>
                                            <p:fltVal val="0"/>
                                          </p:val>
                                        </p:tav>
                                        <p:tav tm="100000">
                                          <p:val>
                                            <p:strVal val="#ppt_w"/>
                                          </p:val>
                                        </p:tav>
                                      </p:tavLst>
                                    </p:anim>
                                    <p:anim calcmode="lin" valueType="num">
                                      <p:cBhvr>
                                        <p:cTn id="28" dur="500" fill="hold"/>
                                        <p:tgtEl>
                                          <p:spTgt spid="15362"/>
                                        </p:tgtEl>
                                        <p:attrNameLst>
                                          <p:attrName>ppt_h</p:attrName>
                                        </p:attrNameLst>
                                      </p:cBhvr>
                                      <p:tavLst>
                                        <p:tav tm="0">
                                          <p:val>
                                            <p:fltVal val="0"/>
                                          </p:val>
                                        </p:tav>
                                        <p:tav tm="100000">
                                          <p:val>
                                            <p:strVal val="#ppt_h"/>
                                          </p:val>
                                        </p:tav>
                                      </p:tavLst>
                                    </p:anim>
                                    <p:animEffect transition="in" filter="fade">
                                      <p:cBhvr>
                                        <p:cTn id="29" dur="500"/>
                                        <p:tgtEl>
                                          <p:spTgt spid="15362"/>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53"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362" grpId="0"/>
      <p:bldP spid="9" grpId="0"/>
      <p:bldP spid="11" grpId="0" animBg="1"/>
      <p:bldP spid="16" grpId="0"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601B1-499F-49BE-B9D3-1B461BD18810}"/>
              </a:ext>
            </a:extLst>
          </p:cNvPr>
          <p:cNvSpPr txBox="1"/>
          <p:nvPr/>
        </p:nvSpPr>
        <p:spPr>
          <a:xfrm>
            <a:off x="561703" y="241510"/>
            <a:ext cx="10776857" cy="5570756"/>
          </a:xfrm>
          <a:prstGeom prst="rect">
            <a:avLst/>
          </a:prstGeom>
          <a:noFill/>
        </p:spPr>
        <p:txBody>
          <a:bodyPr wrap="square" rtlCol="0">
            <a:spAutoFit/>
          </a:bodyPr>
          <a:lstStyle/>
          <a:p>
            <a:pPr>
              <a:spcAft>
                <a:spcPts val="1200"/>
              </a:spcAft>
            </a:pPr>
            <a:r>
              <a:rPr lang="en-US" sz="2800" b="1" dirty="0">
                <a:ln>
                  <a:solidFill>
                    <a:schemeClr val="bg2"/>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Elements of New Testament Worship </a:t>
            </a:r>
            <a:r>
              <a:rPr lang="en-US" sz="2000" b="1" dirty="0">
                <a:ln>
                  <a:solidFill>
                    <a:schemeClr val="bg2"/>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(continued):</a:t>
            </a:r>
          </a:p>
          <a:p>
            <a:pPr marL="574675" lvl="0" indent="-574675">
              <a:spcAft>
                <a:spcPts val="1200"/>
              </a:spcAft>
              <a:buFont typeface="+mj-lt"/>
              <a:buAutoNum type="arabicPeriod" startAt="8"/>
            </a:pPr>
            <a:r>
              <a:rPr lang="en-US" sz="2400" b="1"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Doxologies: </a:t>
            </a:r>
            <a:r>
              <a:rPr lang="en-US" sz="2400" b="1" dirty="0">
                <a:latin typeface="Tahoma" panose="020B0604030504040204" pitchFamily="34" charset="0"/>
                <a:ea typeface="Tahoma" panose="020B0604030504040204" pitchFamily="34" charset="0"/>
                <a:cs typeface="Tahoma" panose="020B0604030504040204" pitchFamily="34" charset="0"/>
              </a:rPr>
              <a:t>In the midst of his letters Paul continually breaks forth with doxologies unto God. Ephesians 1:3 and I Tim. 6:16.</a:t>
            </a:r>
          </a:p>
          <a:p>
            <a:pPr marL="574675" lvl="0" indent="-574675">
              <a:spcAft>
                <a:spcPts val="1200"/>
              </a:spcAft>
              <a:buFont typeface="+mj-lt"/>
              <a:buAutoNum type="arabicPeriod" startAt="8"/>
            </a:pP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Open confessions: </a:t>
            </a:r>
            <a:r>
              <a:rPr lang="en-US" sz="2400" b="1" dirty="0">
                <a:latin typeface="Tahoma" panose="020B0604030504040204" pitchFamily="34" charset="0"/>
                <a:ea typeface="Tahoma" panose="020B0604030504040204" pitchFamily="34" charset="0"/>
                <a:cs typeface="Tahoma" panose="020B0604030504040204" pitchFamily="34" charset="0"/>
              </a:rPr>
              <a:t>Confession of faith in Jesus Christ . James urged his fellow Christians to confess their sins one to another and to pray for one another (James 5:16).</a:t>
            </a:r>
          </a:p>
          <a:p>
            <a:pPr marL="574675" lvl="0" indent="-574675">
              <a:spcAft>
                <a:spcPts val="1200"/>
              </a:spcAft>
              <a:buFont typeface="+mj-lt"/>
              <a:buAutoNum type="arabicPeriod" startAt="8"/>
            </a:pPr>
            <a:r>
              <a:rPr lang="en-US" sz="2400" b="1" dirty="0">
                <a:latin typeface="Tahoma" panose="020B0604030504040204" pitchFamily="34" charset="0"/>
                <a:ea typeface="Tahoma" panose="020B0604030504040204" pitchFamily="34" charset="0"/>
                <a:cs typeface="Tahoma" panose="020B0604030504040204" pitchFamily="34" charset="0"/>
              </a:rPr>
              <a:t>Christian worship included the ordinances of </a:t>
            </a:r>
            <a:r>
              <a:rPr lang="en-US" sz="24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baptism</a:t>
            </a:r>
            <a:r>
              <a:rPr lang="en-US" sz="2400" b="1" dirty="0">
                <a:latin typeface="Tahoma" panose="020B0604030504040204" pitchFamily="34" charset="0"/>
                <a:ea typeface="Tahoma" panose="020B0604030504040204" pitchFamily="34" charset="0"/>
                <a:cs typeface="Tahoma" panose="020B0604030504040204" pitchFamily="34" charset="0"/>
              </a:rPr>
              <a:t> and the </a:t>
            </a:r>
            <a:r>
              <a:rPr lang="en-US" sz="24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Lord’s Supper</a:t>
            </a:r>
            <a:r>
              <a:rPr lang="en-US" sz="2400" b="1" dirty="0">
                <a:latin typeface="Tahoma" panose="020B0604030504040204" pitchFamily="34" charset="0"/>
                <a:ea typeface="Tahoma" panose="020B0604030504040204" pitchFamily="34" charset="0"/>
                <a:cs typeface="Tahoma" panose="020B0604030504040204" pitchFamily="34" charset="0"/>
              </a:rPr>
              <a:t>.  Baptism followed immediately upon one’s belief in Jesus Christ as Savior and Lord (Matt. 28:18-20; Acts 2:38-41; Gal. 3:27). Paul dealt at length with Lord’s Supper (I Cor. 11:20-34).</a:t>
            </a:r>
          </a:p>
          <a:p>
            <a:pPr marL="574675" indent="-574675">
              <a:spcAft>
                <a:spcPts val="1200"/>
              </a:spcAft>
              <a:buFont typeface="+mj-lt"/>
              <a:buAutoNum type="arabicPeriod" startAt="8"/>
            </a:pPr>
            <a:r>
              <a:rPr lang="en-US" sz="2400" b="1" dirty="0">
                <a:latin typeface="Tahoma" panose="020B0604030504040204" pitchFamily="34" charset="0"/>
                <a:ea typeface="Tahoma" panose="020B0604030504040204" pitchFamily="34" charset="0"/>
                <a:cs typeface="Tahoma" panose="020B0604030504040204" pitchFamily="34" charset="0"/>
              </a:rPr>
              <a:t>No particular order for worship.  But there should be a logical and orderly sequence in worship. </a:t>
            </a:r>
            <a:endParaRPr lang="en-US" sz="2400" b="1" dirty="0">
              <a:ln>
                <a:solidFill>
                  <a:schemeClr val="bg2"/>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85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6EF47-D467-4097-A5B6-2EC622278CF5}"/>
              </a:ext>
            </a:extLst>
          </p:cNvPr>
          <p:cNvSpPr txBox="1"/>
          <p:nvPr/>
        </p:nvSpPr>
        <p:spPr>
          <a:xfrm>
            <a:off x="231354" y="484742"/>
            <a:ext cx="11501610" cy="4524315"/>
          </a:xfrm>
          <a:prstGeom prst="rect">
            <a:avLst/>
          </a:prstGeom>
          <a:noFill/>
        </p:spPr>
        <p:txBody>
          <a:bodyPr wrap="square" rtlCol="0">
            <a:spAutoFit/>
          </a:bodyPr>
          <a:lstStyle/>
          <a:p>
            <a:pPr>
              <a:spcAft>
                <a:spcPts val="1800"/>
              </a:spcAft>
            </a:pPr>
            <a:r>
              <a:rPr lang="en-US" sz="24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New Testament defines worship differently than in the Old Testament:</a:t>
            </a:r>
          </a:p>
          <a:p>
            <a:pPr marL="457200" indent="-457200">
              <a:spcAft>
                <a:spcPts val="18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Change in Sacrifices</a:t>
            </a:r>
          </a:p>
          <a:p>
            <a:pPr lvl="2">
              <a:spcAft>
                <a:spcPts val="1800"/>
              </a:spcAft>
            </a:pPr>
            <a:r>
              <a:rPr lang="en-US" sz="2200" b="1" dirty="0">
                <a:solidFill>
                  <a:srgbClr val="FFFF00"/>
                </a:solidFill>
                <a:latin typeface="Tahoma" panose="020B0604030504040204" pitchFamily="34" charset="0"/>
                <a:ea typeface="Tahoma" panose="020B0604030504040204" pitchFamily="34" charset="0"/>
                <a:cs typeface="Tahoma" panose="020B0604030504040204" pitchFamily="34" charset="0"/>
              </a:rPr>
              <a:t>I Peter 2:5 and 9 </a:t>
            </a:r>
            <a:r>
              <a:rPr lang="en-US" sz="2200" b="1" i="1" dirty="0">
                <a:latin typeface="Tahoma" panose="020B0604030504040204" pitchFamily="34" charset="0"/>
                <a:ea typeface="Tahoma" panose="020B0604030504040204" pitchFamily="34" charset="0"/>
                <a:cs typeface="Tahoma" panose="020B0604030504040204" pitchFamily="34" charset="0"/>
              </a:rPr>
              <a:t>you also, as living stones, are being built up as a spiritual house for a holy priesthood, to offer up spiritual sacrifices acceptable to God through Jesus Christ . . . But you are A CHOSEN RACE, A royal PRIESTHOOD, A HOLY NATION, A PEOPLE FOR God's OWN POSSESSION, so that you may proclaim the excellencies of Him who has called you out of darkness into His marvelous light.</a:t>
            </a:r>
          </a:p>
          <a:p>
            <a:pPr marL="457200" indent="-457200">
              <a:spcAft>
                <a:spcPts val="18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Change in Priestly Function</a:t>
            </a:r>
          </a:p>
          <a:p>
            <a:pPr lvl="2">
              <a:spcAft>
                <a:spcPts val="1800"/>
              </a:spcAft>
            </a:pP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Hebrews 9:11-14 and 10:1-14</a:t>
            </a:r>
          </a:p>
        </p:txBody>
      </p:sp>
    </p:spTree>
    <p:extLst>
      <p:ext uri="{BB962C8B-B14F-4D97-AF65-F5344CB8AC3E}">
        <p14:creationId xmlns:p14="http://schemas.microsoft.com/office/powerpoint/2010/main" val="31663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BDCB24-6A65-4441-99A7-9104255E67D4}"/>
              </a:ext>
            </a:extLst>
          </p:cNvPr>
          <p:cNvSpPr txBox="1"/>
          <p:nvPr/>
        </p:nvSpPr>
        <p:spPr>
          <a:xfrm>
            <a:off x="488414" y="220338"/>
            <a:ext cx="11215171" cy="5878532"/>
          </a:xfrm>
          <a:prstGeom prst="rect">
            <a:avLst/>
          </a:prstGeom>
          <a:noFill/>
        </p:spPr>
        <p:txBody>
          <a:bodyPr wrap="square" rtlCol="0">
            <a:spAutoFit/>
          </a:bodyPr>
          <a:lstStyle/>
          <a:p>
            <a:pPr>
              <a:spcAft>
                <a:spcPts val="1200"/>
              </a:spcAft>
            </a:pPr>
            <a:r>
              <a:rPr lang="en-US" sz="2400" b="1"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Christian / New Testament / Church Age Sacrifice: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Offer God Your Whole Self</a:t>
            </a:r>
          </a:p>
          <a:p>
            <a:pPr lvl="2">
              <a:spcAft>
                <a:spcPts val="1200"/>
              </a:spcAft>
            </a:pPr>
            <a:r>
              <a:rPr lang="en-US" sz="2200" b="1" dirty="0">
                <a:solidFill>
                  <a:srgbClr val="FFFF99"/>
                </a:solidFill>
                <a:latin typeface="Tahoma" panose="020B0604030504040204" pitchFamily="34" charset="0"/>
                <a:ea typeface="Tahoma" panose="020B0604030504040204" pitchFamily="34" charset="0"/>
                <a:cs typeface="Tahoma" panose="020B0604030504040204" pitchFamily="34" charset="0"/>
              </a:rPr>
              <a:t>Romans 12:1  </a:t>
            </a:r>
            <a:r>
              <a:rPr lang="en-US" sz="2200" b="1" dirty="0">
                <a:latin typeface="Tahoma" panose="020B0604030504040204" pitchFamily="34" charset="0"/>
                <a:ea typeface="Tahoma" panose="020B0604030504040204" pitchFamily="34" charset="0"/>
                <a:cs typeface="Tahoma" panose="020B0604030504040204" pitchFamily="34" charset="0"/>
              </a:rPr>
              <a:t>I urge you therefore, brethren, by the mercies of God, to present your bodies a living and holy sacrifice . .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Offer God Your Praise</a:t>
            </a:r>
          </a:p>
          <a:p>
            <a:pPr lvl="2">
              <a:spcAft>
                <a:spcPts val="1200"/>
              </a:spcAft>
            </a:pPr>
            <a:r>
              <a:rPr lang="en-US" sz="2200" b="1" dirty="0">
                <a:solidFill>
                  <a:srgbClr val="FFFF99"/>
                </a:solidFill>
                <a:latin typeface="Tahoma" panose="020B0604030504040204" pitchFamily="34" charset="0"/>
                <a:ea typeface="Tahoma" panose="020B0604030504040204" pitchFamily="34" charset="0"/>
                <a:cs typeface="Tahoma" panose="020B0604030504040204" pitchFamily="34" charset="0"/>
              </a:rPr>
              <a:t>Hebrews 13:15 </a:t>
            </a:r>
            <a:r>
              <a:rPr lang="en-US" sz="2200" b="1" dirty="0">
                <a:latin typeface="Tahoma" panose="020B0604030504040204" pitchFamily="34" charset="0"/>
                <a:ea typeface="Tahoma" panose="020B0604030504040204" pitchFamily="34" charset="0"/>
                <a:cs typeface="Tahoma" panose="020B0604030504040204" pitchFamily="34" charset="0"/>
              </a:rPr>
              <a:t>Through Christ then, let us continually offer up a sacrifice of praise to God . . .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Offer God Your Material Resources</a:t>
            </a:r>
          </a:p>
          <a:p>
            <a:pPr lvl="2">
              <a:spcAft>
                <a:spcPts val="1200"/>
              </a:spcAft>
            </a:pPr>
            <a:r>
              <a:rPr lang="en-US" sz="2200" b="1" dirty="0">
                <a:solidFill>
                  <a:srgbClr val="FFFF99"/>
                </a:solidFill>
                <a:latin typeface="Tahoma" panose="020B0604030504040204" pitchFamily="34" charset="0"/>
                <a:ea typeface="Tahoma" panose="020B0604030504040204" pitchFamily="34" charset="0"/>
                <a:cs typeface="Tahoma" panose="020B0604030504040204" pitchFamily="34" charset="0"/>
              </a:rPr>
              <a:t>Hebrews 13:16 </a:t>
            </a:r>
            <a:r>
              <a:rPr lang="en-US" sz="2200" b="1" dirty="0">
                <a:latin typeface="Tahoma" panose="020B0604030504040204" pitchFamily="34" charset="0"/>
                <a:ea typeface="Tahoma" panose="020B0604030504040204" pitchFamily="34" charset="0"/>
                <a:cs typeface="Tahoma" panose="020B0604030504040204" pitchFamily="34" charset="0"/>
              </a:rPr>
              <a:t>And let us not neglect . . . sharing, for with such sacrifices God is pleased.</a:t>
            </a:r>
          </a:p>
          <a:p>
            <a:pPr marL="457200" indent="-457200">
              <a:spcAft>
                <a:spcPts val="1200"/>
              </a:spcAft>
              <a:buFont typeface="+mj-lt"/>
              <a:buAutoNum type="arabicPeriod" startAt="4"/>
            </a:pPr>
            <a:r>
              <a:rPr lang="en-US" sz="2400" b="1" dirty="0">
                <a:latin typeface="Tahoma" panose="020B0604030504040204" pitchFamily="34" charset="0"/>
                <a:ea typeface="Tahoma" panose="020B0604030504040204" pitchFamily="34" charset="0"/>
                <a:cs typeface="Tahoma" panose="020B0604030504040204" pitchFamily="34" charset="0"/>
              </a:rPr>
              <a:t>Offer God Your Service to Others</a:t>
            </a:r>
          </a:p>
          <a:p>
            <a:pPr lvl="2">
              <a:spcAft>
                <a:spcPts val="1200"/>
              </a:spcAft>
            </a:pPr>
            <a:r>
              <a:rPr lang="en-US" sz="2200" b="1" dirty="0">
                <a:solidFill>
                  <a:srgbClr val="FFFF99"/>
                </a:solidFill>
                <a:latin typeface="Tahoma" panose="020B0604030504040204" pitchFamily="34" charset="0"/>
                <a:ea typeface="Tahoma" panose="020B0604030504040204" pitchFamily="34" charset="0"/>
                <a:cs typeface="Tahoma" panose="020B0604030504040204" pitchFamily="34" charset="0"/>
              </a:rPr>
              <a:t>Hebrews 13:16  </a:t>
            </a:r>
            <a:r>
              <a:rPr lang="en-US" sz="2200" b="1" dirty="0">
                <a:latin typeface="Tahoma" panose="020B0604030504040204" pitchFamily="34" charset="0"/>
                <a:ea typeface="Tahoma" panose="020B0604030504040204" pitchFamily="34" charset="0"/>
                <a:cs typeface="Tahoma" panose="020B0604030504040204" pitchFamily="34" charset="0"/>
              </a:rPr>
              <a:t>And let us not neglect doing good . . . for with such sacrifices God is pleased.</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040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70A16-FAF9-4CB9-B9D7-A69B98093645}"/>
              </a:ext>
            </a:extLst>
          </p:cNvPr>
          <p:cNvSpPr txBox="1"/>
          <p:nvPr/>
        </p:nvSpPr>
        <p:spPr>
          <a:xfrm>
            <a:off x="341523" y="374573"/>
            <a:ext cx="11171104" cy="3570208"/>
          </a:xfrm>
          <a:prstGeom prst="rect">
            <a:avLst/>
          </a:prstGeom>
          <a:noFill/>
        </p:spPr>
        <p:txBody>
          <a:bodyPr wrap="square" rtlCol="0">
            <a:spAutoFit/>
          </a:bodyPr>
          <a:lstStyle/>
          <a:p>
            <a:pPr>
              <a:spcAft>
                <a:spcPts val="1200"/>
              </a:spcAft>
            </a:pPr>
            <a:r>
              <a:rPr lang="en-US" sz="2800" b="1" dirty="0">
                <a:ln>
                  <a:solidFill>
                    <a:schemeClr val="bg1"/>
                  </a:solidFill>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Discussion Questions</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if we emphasize one form of worship to the exclusion of another? </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Consider the different mixes of exclusions, the possible motives behind each mix, and the possible outcomes of each.  </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Prior to this study, which of these forms of worship did you understand the least about and why?  Which do you think is your strongest/weakest? Why?</a:t>
            </a:r>
          </a:p>
        </p:txBody>
      </p:sp>
    </p:spTree>
    <p:extLst>
      <p:ext uri="{BB962C8B-B14F-4D97-AF65-F5344CB8AC3E}">
        <p14:creationId xmlns:p14="http://schemas.microsoft.com/office/powerpoint/2010/main" val="24474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8164C-19A1-451F-8902-F50021A971F9}"/>
              </a:ext>
            </a:extLst>
          </p:cNvPr>
          <p:cNvSpPr txBox="1"/>
          <p:nvPr/>
        </p:nvSpPr>
        <p:spPr>
          <a:xfrm>
            <a:off x="837282" y="793214"/>
            <a:ext cx="10565176" cy="2923877"/>
          </a:xfrm>
          <a:prstGeom prst="rect">
            <a:avLst/>
          </a:prstGeom>
          <a:noFill/>
        </p:spPr>
        <p:txBody>
          <a:bodyPr wrap="square" rtlCol="0">
            <a:spAutoFit/>
          </a:bodyPr>
          <a:lstStyle/>
          <a:p>
            <a:pPr algn="ctr">
              <a:spcAft>
                <a:spcPts val="1200"/>
              </a:spcAft>
            </a:pPr>
            <a:r>
              <a:rPr lang="en-US" sz="3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Robert Webber: Principle #4 (p 85)</a:t>
            </a:r>
          </a:p>
          <a:p>
            <a:pPr algn="ct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Worship Is an Act of Communication</a:t>
            </a:r>
          </a:p>
          <a:p>
            <a:pP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Worship communicates in two ways: </a:t>
            </a:r>
          </a:p>
          <a:p>
            <a:pPr marL="971550" lvl="1" indent="-514350">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Verbally</a:t>
            </a:r>
          </a:p>
          <a:p>
            <a:pPr marL="971550" lvl="1" indent="-514350">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Symbolically </a:t>
            </a:r>
          </a:p>
        </p:txBody>
      </p:sp>
    </p:spTree>
    <p:extLst>
      <p:ext uri="{BB962C8B-B14F-4D97-AF65-F5344CB8AC3E}">
        <p14:creationId xmlns:p14="http://schemas.microsoft.com/office/powerpoint/2010/main" val="13442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3C145C-97BD-4C2E-AE2F-39FF49C02A42}"/>
              </a:ext>
            </a:extLst>
          </p:cNvPr>
          <p:cNvSpPr txBox="1"/>
          <p:nvPr/>
        </p:nvSpPr>
        <p:spPr>
          <a:xfrm>
            <a:off x="506776" y="583894"/>
            <a:ext cx="11027884" cy="4154984"/>
          </a:xfrm>
          <a:prstGeom prst="rect">
            <a:avLst/>
          </a:prstGeom>
          <a:noFill/>
        </p:spPr>
        <p:txBody>
          <a:bodyPr wrap="square" rtlCol="0">
            <a:spAutoFit/>
          </a:bodyPr>
          <a:lstStyle/>
          <a:p>
            <a:pP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Webber suggests that: </a:t>
            </a:r>
          </a:p>
          <a:p>
            <a:pPr marL="461963" indent="-461963">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Personal preparation should occur before worship begins</a:t>
            </a:r>
          </a:p>
          <a:p>
            <a:pPr marL="461963" indent="-461963">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Preparation and Dismissal are symbols which should be a part of worship </a:t>
            </a:r>
          </a:p>
          <a:p>
            <a:pPr marL="461963" indent="-461963">
              <a:spcAft>
                <a:spcPts val="120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Body language can be a significant symbol used in worship (kneeling, bowing in prayer, greeting one another)</a:t>
            </a:r>
          </a:p>
          <a:p>
            <a:pPr algn="ctr">
              <a:spcAft>
                <a:spcPts val="1200"/>
              </a:spcAft>
            </a:pPr>
            <a:r>
              <a:rPr lang="en-US" sz="2800" b="1" dirty="0">
                <a:solidFill>
                  <a:srgbClr val="FFFFCC"/>
                </a:solidFill>
                <a:latin typeface="Tahoma" panose="020B0604030504040204" pitchFamily="34" charset="0"/>
                <a:ea typeface="Tahoma" panose="020B0604030504040204" pitchFamily="34" charset="0"/>
                <a:cs typeface="Tahoma" panose="020B0604030504040204" pitchFamily="34" charset="0"/>
              </a:rPr>
              <a:t>What do you think of these suggestions?</a:t>
            </a:r>
          </a:p>
        </p:txBody>
      </p:sp>
    </p:spTree>
    <p:extLst>
      <p:ext uri="{BB962C8B-B14F-4D97-AF65-F5344CB8AC3E}">
        <p14:creationId xmlns:p14="http://schemas.microsoft.com/office/powerpoint/2010/main" val="24020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DF777-19D3-43C6-8E73-209F8CAE27C7}"/>
              </a:ext>
            </a:extLst>
          </p:cNvPr>
          <p:cNvSpPr txBox="1"/>
          <p:nvPr/>
        </p:nvSpPr>
        <p:spPr>
          <a:xfrm>
            <a:off x="429658" y="572877"/>
            <a:ext cx="10785513" cy="2800767"/>
          </a:xfrm>
          <a:prstGeom prst="rect">
            <a:avLst/>
          </a:prstGeom>
          <a:noFill/>
        </p:spPr>
        <p:txBody>
          <a:bodyPr wrap="square" rtlCol="0">
            <a:spAutoFit/>
          </a:bodyPr>
          <a:lstStyle/>
          <a:p>
            <a:pPr lvl="0" algn="ctr">
              <a:spcAft>
                <a:spcPts val="1200"/>
              </a:spcAft>
            </a:pPr>
            <a:r>
              <a:rPr lang="en-US" sz="3200" b="1" dirty="0">
                <a:solidFill>
                  <a:srgbClr val="E9BF35">
                    <a:lumMod val="60000"/>
                    <a:lumOff val="40000"/>
                  </a:srgbClr>
                </a:solidFill>
                <a:latin typeface="Tahoma" panose="020B0604030504040204" pitchFamily="34" charset="0"/>
                <a:ea typeface="Tahoma" panose="020B0604030504040204" pitchFamily="34" charset="0"/>
                <a:cs typeface="Tahoma" panose="020B0604030504040204" pitchFamily="34" charset="0"/>
              </a:rPr>
              <a:t>Robert Webber: Principle #5 (p 109)</a:t>
            </a:r>
          </a:p>
          <a:p>
            <a:pPr lvl="0" algn="ct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In Worship We Respond to God and Each Other</a:t>
            </a:r>
          </a:p>
          <a:p>
            <a:pPr lvl="0" algn="ct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Response is a necessary element in the communication that takes place in worship.  We respond to God as the King and Ruler of all.  Therefore, we must realize that our response should be that of awe, reverence and with a great sense of His majesty and omnipotence. </a:t>
            </a: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53786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631F7-8DCF-4404-8802-C82C7DAA20F3}"/>
              </a:ext>
            </a:extLst>
          </p:cNvPr>
          <p:cNvSpPr txBox="1"/>
          <p:nvPr/>
        </p:nvSpPr>
        <p:spPr>
          <a:xfrm>
            <a:off x="396607" y="418641"/>
            <a:ext cx="11116020" cy="3939540"/>
          </a:xfrm>
          <a:prstGeom prst="rect">
            <a:avLst/>
          </a:prstGeom>
          <a:noFill/>
        </p:spPr>
        <p:txBody>
          <a:bodyPr wrap="square" rtlCol="0">
            <a:spAutoFit/>
          </a:bodyPr>
          <a:lstStyle/>
          <a:p>
            <a:pPr>
              <a:spcAft>
                <a:spcPts val="1200"/>
              </a:spcAft>
            </a:pPr>
            <a:r>
              <a:rPr lang="en-US" sz="2600" b="1" dirty="0">
                <a:ln>
                  <a:solidFill>
                    <a:schemeClr val="accent1">
                      <a:lumMod val="50000"/>
                    </a:schemeClr>
                  </a:solidFill>
                </a:ln>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Questions: Describe the mood of your church – would you characterize the dominant mood as one of awe and reverence?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In what sense do you feel the Holy Spirit moving in your congregation?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Explain how you measure response – what effect does your perception have on your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does the order of your service encourage a response to what God has done, is doing and will do?  How can the order of your service be changed to allow a strengthened response? </a:t>
            </a:r>
          </a:p>
        </p:txBody>
      </p:sp>
    </p:spTree>
    <p:extLst>
      <p:ext uri="{BB962C8B-B14F-4D97-AF65-F5344CB8AC3E}">
        <p14:creationId xmlns:p14="http://schemas.microsoft.com/office/powerpoint/2010/main" val="365527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0C77D-4714-4507-A314-C096400445D4}"/>
              </a:ext>
            </a:extLst>
          </p:cNvPr>
          <p:cNvSpPr txBox="1"/>
          <p:nvPr/>
        </p:nvSpPr>
        <p:spPr>
          <a:xfrm>
            <a:off x="352540" y="539827"/>
            <a:ext cx="11226188" cy="3570208"/>
          </a:xfrm>
          <a:prstGeom prst="rect">
            <a:avLst/>
          </a:prstGeom>
          <a:noFill/>
        </p:spPr>
        <p:txBody>
          <a:bodyPr wrap="square" rtlCol="0">
            <a:spAutoFit/>
          </a:bodyPr>
          <a:lstStyle/>
          <a:p>
            <a:pPr algn="ct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Theological Foundations for Worship</a:t>
            </a:r>
          </a:p>
          <a:p>
            <a:pPr algn="ct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Worship is the experience of conscious communion with God and theology is the effort to describe the meaning of the experience.  Thus, the two go hand in hand; we worship and experience the presence of God and our theological views are the way in which we try to understand and explain what we have experienced.  It has been said that worship is revelation and response:  God reveals Himself through the person of Jesus Christ and by faith man responds to God’s grace as he encounters God in worship.</a:t>
            </a:r>
          </a:p>
        </p:txBody>
      </p:sp>
    </p:spTree>
    <p:extLst>
      <p:ext uri="{BB962C8B-B14F-4D97-AF65-F5344CB8AC3E}">
        <p14:creationId xmlns:p14="http://schemas.microsoft.com/office/powerpoint/2010/main" val="58265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93169B-D165-4BAF-A27A-89D6197B40E2}"/>
              </a:ext>
            </a:extLst>
          </p:cNvPr>
          <p:cNvSpPr txBox="1"/>
          <p:nvPr/>
        </p:nvSpPr>
        <p:spPr>
          <a:xfrm>
            <a:off x="391886" y="509451"/>
            <a:ext cx="10985863" cy="2831544"/>
          </a:xfrm>
          <a:prstGeom prst="rect">
            <a:avLst/>
          </a:prstGeom>
          <a:noFill/>
        </p:spPr>
        <p:txBody>
          <a:bodyPr wrap="square" rtlCol="0">
            <a:spAutoFit/>
          </a:bodyPr>
          <a:lstStyle/>
          <a:p>
            <a:pPr algn="ctr">
              <a:spcAft>
                <a:spcPts val="1200"/>
              </a:spcAft>
            </a:pPr>
            <a:r>
              <a:rPr lang="en-US" sz="28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God, Worthy of Worship</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Christian worship is God-centered.  God took the initiative in worship by creating man for fellowship with Him.  As such, God is the source and sustainer of life.  As man responds in worship, God allows him to experience new manifestations of His goodness and love.</a:t>
            </a:r>
          </a:p>
        </p:txBody>
      </p:sp>
    </p:spTree>
    <p:extLst>
      <p:ext uri="{BB962C8B-B14F-4D97-AF65-F5344CB8AC3E}">
        <p14:creationId xmlns:p14="http://schemas.microsoft.com/office/powerpoint/2010/main" val="233907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47" y="55307"/>
            <a:ext cx="9230477" cy="4431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Our Ministries in Liberia:</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BTCL</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 Bible Training Center</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Six years of daily devotions </a:t>
            </a:r>
            <a:b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b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for </a:t>
            </a:r>
            <a:r>
              <a:rPr kumimoji="0" lang="en-US" sz="2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ELWA</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 Departments</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Discipleship program for ELWA</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Weekly Radio Bible Broadcast</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Teacher and Principal Training</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Books and Teacher’s Resource Room</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Pastors trained to teach verse by verse</a:t>
            </a:r>
          </a:p>
          <a:p>
            <a:pPr marL="288925" marR="0" lvl="0" indent="-288925"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sz="2200" b="1" noProof="0"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Visiting Professor of NT Studies, Monrovia </a:t>
            </a:r>
            <a:br>
              <a:rPr lang="en-US" sz="2200" b="1" noProof="0"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2200" b="1" noProof="0"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Bible College and The Baptist Graduate Seminary</a:t>
            </a:r>
            <a:endPar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endParaRPr>
          </a:p>
        </p:txBody>
      </p:sp>
      <p:pic>
        <p:nvPicPr>
          <p:cNvPr id="8" name="Picture 7" descr="BTCL May 2015.jpg"/>
          <p:cNvPicPr>
            <a:picLocks noChangeAspect="1"/>
          </p:cNvPicPr>
          <p:nvPr/>
        </p:nvPicPr>
        <p:blipFill>
          <a:blip r:embed="rId2" cstate="screen"/>
          <a:stretch>
            <a:fillRect/>
          </a:stretch>
        </p:blipFill>
        <p:spPr>
          <a:xfrm>
            <a:off x="1653369" y="4586701"/>
            <a:ext cx="2389108" cy="1823922"/>
          </a:xfrm>
          <a:prstGeom prst="rect">
            <a:avLst/>
          </a:prstGeom>
          <a:ln w="9525">
            <a:solidFill>
              <a:schemeClr val="bg1"/>
            </a:solidFill>
          </a:ln>
        </p:spPr>
      </p:pic>
      <p:pic>
        <p:nvPicPr>
          <p:cNvPr id="10" name="Picture 9" descr="Pastors Basic Book.jpg"/>
          <p:cNvPicPr>
            <a:picLocks noChangeAspect="1"/>
          </p:cNvPicPr>
          <p:nvPr/>
        </p:nvPicPr>
        <p:blipFill>
          <a:blip r:embed="rId3" cstate="screen"/>
          <a:stretch>
            <a:fillRect/>
          </a:stretch>
        </p:blipFill>
        <p:spPr>
          <a:xfrm>
            <a:off x="6279945" y="4602179"/>
            <a:ext cx="2395354" cy="1797049"/>
          </a:xfrm>
          <a:prstGeom prst="rect">
            <a:avLst/>
          </a:prstGeom>
          <a:ln w="9525">
            <a:solidFill>
              <a:schemeClr val="bg1"/>
            </a:solidFill>
          </a:ln>
        </p:spPr>
      </p:pic>
      <p:pic>
        <p:nvPicPr>
          <p:cNvPr id="11" name="Picture 10" descr="IMG_0337.JPG"/>
          <p:cNvPicPr>
            <a:picLocks noChangeAspect="1"/>
          </p:cNvPicPr>
          <p:nvPr/>
        </p:nvPicPr>
        <p:blipFill>
          <a:blip r:embed="rId4" cstate="screen"/>
          <a:stretch>
            <a:fillRect/>
          </a:stretch>
        </p:blipFill>
        <p:spPr>
          <a:xfrm>
            <a:off x="8516754" y="3851103"/>
            <a:ext cx="1886409" cy="1797050"/>
          </a:xfrm>
          <a:prstGeom prst="rect">
            <a:avLst/>
          </a:prstGeom>
          <a:ln w="9525">
            <a:solidFill>
              <a:schemeClr val="bg1"/>
            </a:solidFill>
          </a:ln>
        </p:spPr>
      </p:pic>
      <p:pic>
        <p:nvPicPr>
          <p:cNvPr id="9" name="Picture 3" descr="D:\DCIM\118_0213\IMG_0209.JPG"/>
          <p:cNvPicPr>
            <a:picLocks noChangeAspect="1" noChangeArrowheads="1"/>
          </p:cNvPicPr>
          <p:nvPr/>
        </p:nvPicPr>
        <p:blipFill rotWithShape="1">
          <a:blip r:embed="rId5" cstate="screen"/>
          <a:srcRect b="35131"/>
          <a:stretch/>
        </p:blipFill>
        <p:spPr bwMode="auto">
          <a:xfrm>
            <a:off x="5697167" y="364328"/>
            <a:ext cx="3251200" cy="1404087"/>
          </a:xfrm>
          <a:prstGeom prst="rect">
            <a:avLst/>
          </a:prstGeom>
          <a:noFill/>
          <a:ln w="19050">
            <a:solidFill>
              <a:schemeClr val="bg1"/>
            </a:solidFill>
          </a:ln>
        </p:spPr>
      </p:pic>
      <p:pic>
        <p:nvPicPr>
          <p:cNvPr id="12" name="Picture 11" descr="SALT Books.jpg"/>
          <p:cNvPicPr>
            <a:picLocks noChangeAspect="1"/>
          </p:cNvPicPr>
          <p:nvPr/>
        </p:nvPicPr>
        <p:blipFill>
          <a:blip r:embed="rId6" cstate="screen"/>
          <a:stretch>
            <a:fillRect/>
          </a:stretch>
        </p:blipFill>
        <p:spPr>
          <a:xfrm>
            <a:off x="4053133" y="4596428"/>
            <a:ext cx="2389107" cy="1804670"/>
          </a:xfrm>
          <a:prstGeom prst="rect">
            <a:avLst/>
          </a:prstGeom>
          <a:ln w="12700">
            <a:solidFill>
              <a:schemeClr val="bg1"/>
            </a:solidFill>
          </a:ln>
        </p:spPr>
      </p:pic>
      <p:pic>
        <p:nvPicPr>
          <p:cNvPr id="4" name="Picture 3">
            <a:extLst>
              <a:ext uri="{FF2B5EF4-FFF2-40B4-BE49-F238E27FC236}">
                <a16:creationId xmlns:a16="http://schemas.microsoft.com/office/drawing/2014/main" id="{9D2167DA-EE86-44AB-9315-65DF9B308D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3955" y="1768415"/>
            <a:ext cx="2925599" cy="2194199"/>
          </a:xfrm>
          <a:prstGeom prst="rect">
            <a:avLst/>
          </a:prstGeom>
        </p:spPr>
      </p:pic>
    </p:spTree>
    <p:extLst>
      <p:ext uri="{BB962C8B-B14F-4D97-AF65-F5344CB8AC3E}">
        <p14:creationId xmlns:p14="http://schemas.microsoft.com/office/powerpoint/2010/main" val="34415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B975F7-65F7-42AE-BB28-9E28F1514DCB}"/>
              </a:ext>
            </a:extLst>
          </p:cNvPr>
          <p:cNvSpPr txBox="1"/>
          <p:nvPr/>
        </p:nvSpPr>
        <p:spPr>
          <a:xfrm>
            <a:off x="470263" y="222068"/>
            <a:ext cx="11038114" cy="5878532"/>
          </a:xfrm>
          <a:prstGeom prst="rect">
            <a:avLst/>
          </a:prstGeom>
          <a:noFill/>
        </p:spPr>
        <p:txBody>
          <a:bodyPr wrap="square" rtlCol="0">
            <a:spAutoFit/>
          </a:bodyPr>
          <a:lstStyle/>
          <a:p>
            <a:pPr>
              <a:spcAft>
                <a:spcPts val="1200"/>
              </a:spcAft>
            </a:pPr>
            <a:r>
              <a:rPr lang="en-US" sz="2800" b="1" dirty="0">
                <a:ln>
                  <a:solidFill>
                    <a:schemeClr val="bg1"/>
                  </a:solidFill>
                </a:ln>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Characteristics of God:</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God is a personal God.  A personal and spiritual Being, not an ideal, philosophy or metaphysical principle.  He desires to have a personal relationship with men. He is a thinking, purposing, loving </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God is a transcendent God.  In all His attributes and ways, He is higher than man. </a:t>
            </a:r>
            <a:r>
              <a:rPr lang="en-US" sz="2200" b="1" i="1" dirty="0">
                <a:latin typeface="Tahoma" panose="020B0604030504040204" pitchFamily="34" charset="0"/>
                <a:ea typeface="Tahoma" panose="020B0604030504040204" pitchFamily="34" charset="0"/>
                <a:cs typeface="Tahoma" panose="020B0604030504040204" pitchFamily="34" charset="0"/>
              </a:rPr>
              <a:t>My thoughts are not your thoughts, neither are your ways my ways, says the Lord </a:t>
            </a:r>
            <a:r>
              <a:rPr lang="en-US" sz="2200" b="1" dirty="0">
                <a:latin typeface="Tahoma" panose="020B0604030504040204" pitchFamily="34" charset="0"/>
                <a:ea typeface="Tahoma" panose="020B0604030504040204" pitchFamily="34" charset="0"/>
                <a:cs typeface="Tahoma" panose="020B0604030504040204" pitchFamily="34" charset="0"/>
              </a:rPr>
              <a:t>(Isaiah 55:8).  His holiness is a mystery to man and His magnificence is beyond description.  The more that we experience God, the more we begin to humble ourselves before Him</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God is an immanent God.  God is constantly present. Paul said, </a:t>
            </a:r>
            <a:r>
              <a:rPr lang="en-US" sz="2200" b="1" i="1" dirty="0">
                <a:latin typeface="Tahoma" panose="020B0604030504040204" pitchFamily="34" charset="0"/>
                <a:ea typeface="Tahoma" panose="020B0604030504040204" pitchFamily="34" charset="0"/>
                <a:cs typeface="Tahoma" panose="020B0604030504040204" pitchFamily="34" charset="0"/>
              </a:rPr>
              <a:t>He is not far from each one of us, for In him we live and move and have our being </a:t>
            </a:r>
            <a:r>
              <a:rPr lang="en-US" sz="2200" b="1" dirty="0">
                <a:latin typeface="Tahoma" panose="020B0604030504040204" pitchFamily="34" charset="0"/>
                <a:ea typeface="Tahoma" panose="020B0604030504040204" pitchFamily="34" charset="0"/>
                <a:cs typeface="Tahoma" panose="020B0604030504040204" pitchFamily="34" charset="0"/>
              </a:rPr>
              <a:t>(Acts 17:27-28).</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God is a trustworthy God.   God is for us and can be trusted.  By His grace He has saved (Romans 8:30-31) and nothing can separate us from His love (Romans 8:37-39).  </a:t>
            </a:r>
          </a:p>
        </p:txBody>
      </p:sp>
    </p:spTree>
    <p:extLst>
      <p:ext uri="{BB962C8B-B14F-4D97-AF65-F5344CB8AC3E}">
        <p14:creationId xmlns:p14="http://schemas.microsoft.com/office/powerpoint/2010/main" val="1956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6CE3C-CAF1-40C7-A8F0-7C0F88E8C1EF}"/>
              </a:ext>
            </a:extLst>
          </p:cNvPr>
          <p:cNvSpPr txBox="1"/>
          <p:nvPr/>
        </p:nvSpPr>
        <p:spPr>
          <a:xfrm>
            <a:off x="378823" y="418011"/>
            <a:ext cx="11286308" cy="5940088"/>
          </a:xfrm>
          <a:prstGeom prst="rect">
            <a:avLst/>
          </a:prstGeom>
          <a:noFill/>
        </p:spPr>
        <p:txBody>
          <a:bodyPr wrap="square" rtlCol="0">
            <a:spAutoFit/>
          </a:bodyPr>
          <a:lstStyle/>
          <a:p>
            <a:pPr>
              <a:spcAft>
                <a:spcPts val="1200"/>
              </a:spcAft>
            </a:pPr>
            <a:r>
              <a:rPr lang="en-US" sz="2800" b="1" dirty="0">
                <a:ln>
                  <a:solidFill>
                    <a:schemeClr val="tx1"/>
                  </a:solidFill>
                </a:ln>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Jesus Christ, Object of Faith (John 6)</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Manifestation – God took on flesh and made Himself manifest to us in the person of Jesus Christ.  Jesus declared Himself to be God in the flesh (John 10:30, 14:9).</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Identification – Jesus identified with man in every area of man’s life.  He was born as a man (Phil. 2:7) and lived as a man in the flesh.  In the real humanity of Christ God came the whole way to man.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Redemption – Christ’s death brought the atonement that man needed to be reconciled with God.  In the cross man sees God express His concern for mankind through the act of suffering love.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Living lordship – Jesus gave Himself for the church by His death, but He also gives Himself to the church in worship.  (Phil 2:9-11) With the resurrection, Christ became the eternal answer to the power of sin and death.  He is Lord of all.</a:t>
            </a:r>
          </a:p>
        </p:txBody>
      </p:sp>
    </p:spTree>
    <p:extLst>
      <p:ext uri="{BB962C8B-B14F-4D97-AF65-F5344CB8AC3E}">
        <p14:creationId xmlns:p14="http://schemas.microsoft.com/office/powerpoint/2010/main" val="23445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F883A3-76F7-443D-B0D2-71C4A617DBB8}"/>
              </a:ext>
            </a:extLst>
          </p:cNvPr>
          <p:cNvSpPr txBox="1"/>
          <p:nvPr/>
        </p:nvSpPr>
        <p:spPr>
          <a:xfrm>
            <a:off x="431073" y="243512"/>
            <a:ext cx="11011989" cy="6217087"/>
          </a:xfrm>
          <a:prstGeom prst="rect">
            <a:avLst/>
          </a:prstGeom>
          <a:noFill/>
        </p:spPr>
        <p:txBody>
          <a:bodyPr wrap="square" rtlCol="0">
            <a:spAutoFit/>
          </a:bodyPr>
          <a:lstStyle/>
          <a:p>
            <a:pPr>
              <a:spcAft>
                <a:spcPts val="1200"/>
              </a:spcAft>
            </a:pPr>
            <a:r>
              <a:rPr lang="en-US" sz="2800" b="1" dirty="0">
                <a:ln>
                  <a:solidFill>
                    <a:schemeClr val="bg1"/>
                  </a:solidFill>
                </a:ln>
                <a:solidFill>
                  <a:srgbClr val="FFFF00"/>
                </a:solidFill>
                <a:latin typeface="Tahoma" panose="020B0604030504040204" pitchFamily="34" charset="0"/>
                <a:ea typeface="Tahoma" panose="020B0604030504040204" pitchFamily="34" charset="0"/>
                <a:cs typeface="Tahoma" panose="020B0604030504040204" pitchFamily="34" charset="0"/>
              </a:rPr>
              <a:t>Holy Spirit, the Dynamic of Worship</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Every spiritual achievement is the work of the Holy Spirit. He is God at work in the church.</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God’s personal Presence – God is present in man’s worship in His Spirit.  Paul said that the Spirit is the mark of every Christian (Rom. 8:9) and the sign of God’s ownership (Eph. 1:13-14; II Cor. 1:22).  To quench the Spirit of God is to refuse the power of God in worship.</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God’s transforming power – Man’s salvation is made possible by the power of the Holy Spirit.  The work of the Holy Spirit is seen in making man aware of his sin (John 16:8) and to make Christ known and make His truth clear to men (John 16:14-15).  Through the Spirit’s power it is possible for man to live the life in Christ (Gal. 2:20).</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Source of life in the church – It is the Holy Spirit’s function to inspire and guide the church in its worship and work.  The Spirit is the “power source” of the church.  Only as we walk and live by the Spirit can we bear the fruit of the Spirit (Gal. 5:22-25). </a:t>
            </a:r>
          </a:p>
        </p:txBody>
      </p:sp>
    </p:spTree>
    <p:extLst>
      <p:ext uri="{BB962C8B-B14F-4D97-AF65-F5344CB8AC3E}">
        <p14:creationId xmlns:p14="http://schemas.microsoft.com/office/powerpoint/2010/main" val="69964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BE1A2B-C8A7-4252-8B47-0EBD48AA91CD}"/>
              </a:ext>
            </a:extLst>
          </p:cNvPr>
          <p:cNvSpPr txBox="1"/>
          <p:nvPr/>
        </p:nvSpPr>
        <p:spPr>
          <a:xfrm>
            <a:off x="496389" y="431074"/>
            <a:ext cx="10959737" cy="3662541"/>
          </a:xfrm>
          <a:prstGeom prst="rect">
            <a:avLst/>
          </a:prstGeom>
          <a:noFill/>
        </p:spPr>
        <p:txBody>
          <a:bodyPr wrap="square" rtlCol="0">
            <a:spAutoFit/>
          </a:bodyPr>
          <a:lstStyle/>
          <a:p>
            <a:pP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The Bible, the Eternal Word Through Words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Bible is the life book of the church.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heart of God is revealed through the Word of God.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record of divine history</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witness to Jesus Christ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record of human experience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Word of the Spirit: Inspiration, Interpretation, Illumination</a:t>
            </a:r>
          </a:p>
        </p:txBody>
      </p:sp>
    </p:spTree>
    <p:extLst>
      <p:ext uri="{BB962C8B-B14F-4D97-AF65-F5344CB8AC3E}">
        <p14:creationId xmlns:p14="http://schemas.microsoft.com/office/powerpoint/2010/main" val="14476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BC0C6-94BD-464E-81DD-6C07F9C155C1}"/>
              </a:ext>
            </a:extLst>
          </p:cNvPr>
          <p:cNvSpPr txBox="1"/>
          <p:nvPr/>
        </p:nvSpPr>
        <p:spPr>
          <a:xfrm>
            <a:off x="365760" y="287383"/>
            <a:ext cx="11273246" cy="6032421"/>
          </a:xfrm>
          <a:prstGeom prst="rect">
            <a:avLst/>
          </a:prstGeom>
          <a:noFill/>
        </p:spPr>
        <p:txBody>
          <a:bodyPr wrap="square" rtlCol="0">
            <a:spAutoFit/>
          </a:bodyPr>
          <a:lstStyle/>
          <a:p>
            <a:pPr>
              <a:spcAft>
                <a:spcPts val="1200"/>
              </a:spcAft>
            </a:pPr>
            <a:r>
              <a:rPr lang="en-US" sz="2800" b="1" dirty="0">
                <a:ln>
                  <a:solidFill>
                    <a:schemeClr val="bg1"/>
                  </a:solidFill>
                </a:ln>
                <a:solidFill>
                  <a:srgbClr val="FFC000"/>
                </a:solidFill>
                <a:latin typeface="Tahoma" panose="020B0604030504040204" pitchFamily="34" charset="0"/>
                <a:ea typeface="Tahoma" panose="020B0604030504040204" pitchFamily="34" charset="0"/>
                <a:cs typeface="Tahoma" panose="020B0604030504040204" pitchFamily="34" charset="0"/>
              </a:rPr>
              <a:t>The Church, the People of God</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The church is part of the entire body of Christ and exists not simply as an organization but more as a living organism indwelt and led by the Spirit</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A redemptive fellowship and unique fellowship of people redeemed by God. Worship renews the church and helps to open its doors to everyone </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A living organism – The church at worship is not merely a reminder that Jesus once lived but also a witness to the living presence of the risen Lord.  </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A worshiping congregation – A church can remain alive only as it continually comes to God in worship. The church is completely dependent upon the leading of the Holy Spirit; otherwise, it ceases to be that vital, vibrant witness God intended it to be.  </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A holy priesthood –Every member of Christ’s body is responsible to worship Christ by offering spiritual sacrifices.  Every believer has the privilege and obligation to worship God for himself and to serve as a priest unto God for his fellowman.  </a:t>
            </a:r>
          </a:p>
        </p:txBody>
      </p:sp>
    </p:spTree>
    <p:extLst>
      <p:ext uri="{BB962C8B-B14F-4D97-AF65-F5344CB8AC3E}">
        <p14:creationId xmlns:p14="http://schemas.microsoft.com/office/powerpoint/2010/main" val="49230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DF777-19D3-43C6-8E73-209F8CAE27C7}"/>
              </a:ext>
            </a:extLst>
          </p:cNvPr>
          <p:cNvSpPr txBox="1"/>
          <p:nvPr/>
        </p:nvSpPr>
        <p:spPr>
          <a:xfrm>
            <a:off x="429658" y="572877"/>
            <a:ext cx="10785513" cy="4001095"/>
          </a:xfrm>
          <a:prstGeom prst="rect">
            <a:avLst/>
          </a:prstGeom>
          <a:noFill/>
        </p:spPr>
        <p:txBody>
          <a:bodyPr wrap="square" rtlCol="0">
            <a:spAutoFit/>
          </a:bodyPr>
          <a:lstStyle/>
          <a:p>
            <a:pPr lvl="0" algn="ctr">
              <a:spcAft>
                <a:spcPts val="1200"/>
              </a:spcAft>
            </a:pPr>
            <a:r>
              <a:rPr lang="en-US" sz="3200" b="1" dirty="0">
                <a:solidFill>
                  <a:srgbClr val="E9BF35">
                    <a:lumMod val="60000"/>
                    <a:lumOff val="40000"/>
                  </a:srgbClr>
                </a:solidFill>
                <a:latin typeface="Tahoma" panose="020B0604030504040204" pitchFamily="34" charset="0"/>
                <a:ea typeface="Tahoma" panose="020B0604030504040204" pitchFamily="34" charset="0"/>
                <a:cs typeface="Tahoma" panose="020B0604030504040204" pitchFamily="34" charset="0"/>
              </a:rPr>
              <a:t>Robert Webber: Principle #6 (p 129)</a:t>
            </a:r>
          </a:p>
          <a:p>
            <a:pPr lvl="0" algn="ct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Return Worship to the People</a:t>
            </a:r>
          </a:p>
          <a:p>
            <a:pPr lvl="0" algn="ctr">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Webber states that he has found an </a:t>
            </a:r>
            <a:r>
              <a:rPr lang="en-US" sz="2400" b="1" i="1" dirty="0">
                <a:latin typeface="Tahoma" panose="020B0604030504040204" pitchFamily="34" charset="0"/>
                <a:ea typeface="Tahoma" panose="020B0604030504040204" pitchFamily="34" charset="0"/>
                <a:cs typeface="Tahoma" panose="020B0604030504040204" pitchFamily="34" charset="0"/>
              </a:rPr>
              <a:t>increasing desire</a:t>
            </a:r>
            <a:r>
              <a:rPr lang="en-US" sz="2400" b="1" dirty="0">
                <a:latin typeface="Tahoma" panose="020B0604030504040204" pitchFamily="34" charset="0"/>
                <a:ea typeface="Tahoma" panose="020B0604030504040204" pitchFamily="34" charset="0"/>
                <a:cs typeface="Tahoma" panose="020B0604030504040204" pitchFamily="34" charset="0"/>
              </a:rPr>
              <a:t> among evangelicals to return worship to the people. </a:t>
            </a:r>
          </a:p>
          <a:p>
            <a:pPr lvl="0">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Congregational action needs these two conditions: </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congregation must understand what they are doing and </a:t>
            </a:r>
          </a:p>
          <a:p>
            <a:pPr marL="914400" lvl="1"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They must intend to make the responses that are part of worship. </a:t>
            </a:r>
          </a:p>
        </p:txBody>
      </p:sp>
    </p:spTree>
    <p:extLst>
      <p:ext uri="{BB962C8B-B14F-4D97-AF65-F5344CB8AC3E}">
        <p14:creationId xmlns:p14="http://schemas.microsoft.com/office/powerpoint/2010/main" val="15333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BE8A28-CB8B-43ED-9D2C-FAD9D6AEFC5D}"/>
              </a:ext>
            </a:extLst>
          </p:cNvPr>
          <p:cNvSpPr txBox="1"/>
          <p:nvPr/>
        </p:nvSpPr>
        <p:spPr>
          <a:xfrm>
            <a:off x="744583" y="627017"/>
            <a:ext cx="10554788" cy="4401205"/>
          </a:xfrm>
          <a:prstGeom prst="rect">
            <a:avLst/>
          </a:prstGeom>
          <a:noFill/>
        </p:spPr>
        <p:txBody>
          <a:bodyPr wrap="square" rtlCol="0">
            <a:spAutoFit/>
          </a:bodyPr>
          <a:lstStyle/>
          <a:p>
            <a:pPr>
              <a:spcAft>
                <a:spcPts val="1200"/>
              </a:spcAft>
            </a:pPr>
            <a:r>
              <a:rPr lang="en-US" sz="24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We should keep two things in mind: </a:t>
            </a:r>
          </a:p>
          <a:p>
            <a:pPr marL="514350" indent="-51435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That everything should be done to build up the body of believers </a:t>
            </a:r>
          </a:p>
          <a:p>
            <a:pPr lvl="2">
              <a:spcAft>
                <a:spcPts val="1200"/>
              </a:spcAft>
            </a:pP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Corinthians 14:26 </a:t>
            </a:r>
            <a:r>
              <a:rPr lang="en-US" sz="2400" b="1" dirty="0">
                <a:latin typeface="Tahoma" panose="020B0604030504040204" pitchFamily="34" charset="0"/>
                <a:ea typeface="Tahoma" panose="020B0604030504040204" pitchFamily="34" charset="0"/>
                <a:cs typeface="Tahoma" panose="020B0604030504040204" pitchFamily="34" charset="0"/>
              </a:rPr>
              <a:t>When you assemble, each one has a psalm, has a teaching, has a revelation, has a tongue, has an interpretation. Let all things be done for edification. </a:t>
            </a:r>
          </a:p>
          <a:p>
            <a:pPr marL="514350" indent="-51435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Everything should be done in a proper (fitting, decently) and orderly manner</a:t>
            </a:r>
          </a:p>
          <a:p>
            <a:pPr lvl="2">
              <a:spcAft>
                <a:spcPts val="1200"/>
              </a:spcAft>
            </a:pP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Corinthians 14:40 </a:t>
            </a:r>
            <a:r>
              <a:rPr lang="en-US" sz="2400" b="1" dirty="0">
                <a:latin typeface="Tahoma" panose="020B0604030504040204" pitchFamily="34" charset="0"/>
                <a:ea typeface="Tahoma" panose="020B0604030504040204" pitchFamily="34" charset="0"/>
                <a:cs typeface="Tahoma" panose="020B0604030504040204" pitchFamily="34" charset="0"/>
              </a:rPr>
              <a:t>But all things must be done properly and in an orderly manner.</a:t>
            </a:r>
          </a:p>
        </p:txBody>
      </p:sp>
    </p:spTree>
    <p:extLst>
      <p:ext uri="{BB962C8B-B14F-4D97-AF65-F5344CB8AC3E}">
        <p14:creationId xmlns:p14="http://schemas.microsoft.com/office/powerpoint/2010/main" val="4171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BE1F64-D7B0-4143-9CFF-882155DD2D44}"/>
              </a:ext>
            </a:extLst>
          </p:cNvPr>
          <p:cNvSpPr txBox="1"/>
          <p:nvPr/>
        </p:nvSpPr>
        <p:spPr>
          <a:xfrm>
            <a:off x="496389" y="373031"/>
            <a:ext cx="11090365" cy="6032421"/>
          </a:xfrm>
          <a:prstGeom prst="rect">
            <a:avLst/>
          </a:prstGeom>
          <a:noFill/>
        </p:spPr>
        <p:txBody>
          <a:bodyPr wrap="square" rtlCol="0">
            <a:spAutoFit/>
          </a:bodyPr>
          <a:lstStyle/>
          <a:p>
            <a:pPr>
              <a:spcAft>
                <a:spcPts val="1200"/>
              </a:spcAft>
            </a:pP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Structure or Process of the Worship Service: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Entrance (preparation) begins the worship service and brings the body of believers together to focus on who God is, who we are and why we have gathered; to establish the mood for worship.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purpose of the reading of the Word is to let God speak.  The reading and preaching of God’s Word allows the believer to hear what God has to say.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Prayer as a way to respond to the Word, to pray and intercede on behalf of others.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Communion Table reminds the believers of Jesus’ sacrifice on our behalf and His resurrection and victory over death.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Dismissal sends believers out with the commission to share the love of Jesus with those who are unbelievers. We are dismissed, not just as an end to the worship service but to go serve.</a:t>
            </a:r>
          </a:p>
        </p:txBody>
      </p:sp>
    </p:spTree>
    <p:extLst>
      <p:ext uri="{BB962C8B-B14F-4D97-AF65-F5344CB8AC3E}">
        <p14:creationId xmlns:p14="http://schemas.microsoft.com/office/powerpoint/2010/main" val="392981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B337B1-3538-4492-ABAD-B4216CD009E7}"/>
              </a:ext>
            </a:extLst>
          </p:cNvPr>
          <p:cNvSpPr txBox="1"/>
          <p:nvPr/>
        </p:nvSpPr>
        <p:spPr>
          <a:xfrm>
            <a:off x="809897" y="744583"/>
            <a:ext cx="10228217" cy="4493538"/>
          </a:xfrm>
          <a:prstGeom prst="rect">
            <a:avLst/>
          </a:prstGeom>
          <a:noFill/>
        </p:spPr>
        <p:txBody>
          <a:bodyPr wrap="square" rtlCol="0">
            <a:spAutoFit/>
          </a:bodyPr>
          <a:lstStyle/>
          <a:p>
            <a:pPr lvl="0" algn="ctr">
              <a:spcAft>
                <a:spcPts val="1200"/>
              </a:spcAft>
            </a:pPr>
            <a:r>
              <a:rPr lang="en-US" sz="3200" b="1" dirty="0">
                <a:solidFill>
                  <a:srgbClr val="E9BF35">
                    <a:lumMod val="60000"/>
                    <a:lumOff val="40000"/>
                  </a:srgbClr>
                </a:solidFill>
                <a:latin typeface="Tahoma" panose="020B0604030504040204" pitchFamily="34" charset="0"/>
                <a:ea typeface="Tahoma" panose="020B0604030504040204" pitchFamily="34" charset="0"/>
                <a:cs typeface="Tahoma" panose="020B0604030504040204" pitchFamily="34" charset="0"/>
              </a:rPr>
              <a:t>Robert Webber: Principle #7 (Part 1, p 157)</a:t>
            </a:r>
          </a:p>
          <a:p>
            <a:pPr algn="ct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All Creation Joins in Worship </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Webber questions the idea of using the morning worship service to focus entirely on Mother’s Day, Memorial Day or other secular holidays or events.  Instead, he says that the morning worship is a time to celebrate Christ’s living, dying and rising again for our salvation.  </a:t>
            </a:r>
          </a:p>
          <a:p>
            <a:pPr algn="ctr">
              <a:spcAft>
                <a:spcPts val="1200"/>
              </a:spcAft>
            </a:pPr>
            <a:r>
              <a:rPr lang="en-US" sz="28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What do you think?</a:t>
            </a:r>
          </a:p>
        </p:txBody>
      </p:sp>
    </p:spTree>
    <p:extLst>
      <p:ext uri="{BB962C8B-B14F-4D97-AF65-F5344CB8AC3E}">
        <p14:creationId xmlns:p14="http://schemas.microsoft.com/office/powerpoint/2010/main" val="5189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B9E6AC-AC26-4C90-9853-7A612E5B2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577" y="1488634"/>
            <a:ext cx="7903029" cy="5265393"/>
          </a:xfrm>
          <a:prstGeom prst="rect">
            <a:avLst/>
          </a:prstGeom>
        </p:spPr>
      </p:pic>
      <p:sp>
        <p:nvSpPr>
          <p:cNvPr id="2" name="TextBox 1">
            <a:extLst>
              <a:ext uri="{FF2B5EF4-FFF2-40B4-BE49-F238E27FC236}">
                <a16:creationId xmlns:a16="http://schemas.microsoft.com/office/drawing/2014/main" id="{FCE0F703-6728-4A81-9F34-D6596D7B97F5}"/>
              </a:ext>
            </a:extLst>
          </p:cNvPr>
          <p:cNvSpPr txBox="1"/>
          <p:nvPr/>
        </p:nvSpPr>
        <p:spPr>
          <a:xfrm>
            <a:off x="457200" y="809898"/>
            <a:ext cx="4781006" cy="1446550"/>
          </a:xfrm>
          <a:prstGeom prst="rect">
            <a:avLst/>
          </a:prstGeom>
          <a:noFill/>
        </p:spPr>
        <p:txBody>
          <a:bodyPr wrap="square" rtlCol="0">
            <a:spAutoFit/>
          </a:bodyPr>
          <a:lstStyle/>
          <a:p>
            <a:r>
              <a:rPr lang="en-US" sz="4400" b="1" dirty="0">
                <a:ln>
                  <a:solidFill>
                    <a:schemeClr val="accent5">
                      <a:lumMod val="75000"/>
                    </a:schemeClr>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A Psychology </a:t>
            </a:r>
            <a:br>
              <a:rPr lang="en-US" sz="4400" b="1" dirty="0">
                <a:ln>
                  <a:solidFill>
                    <a:schemeClr val="accent5">
                      <a:lumMod val="75000"/>
                    </a:schemeClr>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n-US" sz="4400" b="1" dirty="0">
                <a:ln>
                  <a:solidFill>
                    <a:schemeClr val="accent5">
                      <a:lumMod val="75000"/>
                    </a:schemeClr>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of Worship</a:t>
            </a:r>
          </a:p>
        </p:txBody>
      </p:sp>
    </p:spTree>
    <p:extLst>
      <p:ext uri="{BB962C8B-B14F-4D97-AF65-F5344CB8AC3E}">
        <p14:creationId xmlns:p14="http://schemas.microsoft.com/office/powerpoint/2010/main" val="1324179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IMG_7596"/>
          <p:cNvPicPr>
            <a:picLocks noChangeAspect="1" noChangeArrowheads="1"/>
          </p:cNvPicPr>
          <p:nvPr/>
        </p:nvPicPr>
        <p:blipFill>
          <a:blip r:embed="rId2" cstate="screen">
            <a:lum contrast="6000"/>
          </a:blip>
          <a:srcRect/>
          <a:stretch>
            <a:fillRect/>
          </a:stretch>
        </p:blipFill>
        <p:spPr bwMode="auto">
          <a:xfrm>
            <a:off x="2782474" y="1115738"/>
            <a:ext cx="2259012" cy="3375025"/>
          </a:xfrm>
          <a:prstGeom prst="rect">
            <a:avLst/>
          </a:prstGeom>
          <a:noFill/>
          <a:ln w="9525">
            <a:solidFill>
              <a:srgbClr val="000000"/>
            </a:solidFill>
            <a:miter lim="800000"/>
            <a:headEnd/>
            <a:tailEnd/>
          </a:ln>
        </p:spPr>
      </p:pic>
      <p:pic>
        <p:nvPicPr>
          <p:cNvPr id="32775" name="Picture 7" descr="IMG_7918"/>
          <p:cNvPicPr>
            <a:picLocks noChangeAspect="1" noChangeArrowheads="1"/>
          </p:cNvPicPr>
          <p:nvPr/>
        </p:nvPicPr>
        <p:blipFill>
          <a:blip r:embed="rId3" cstate="screen">
            <a:lum contrast="6000"/>
          </a:blip>
          <a:srcRect/>
          <a:stretch>
            <a:fillRect/>
          </a:stretch>
        </p:blipFill>
        <p:spPr bwMode="auto">
          <a:xfrm>
            <a:off x="7029521" y="2057057"/>
            <a:ext cx="3297237" cy="3729037"/>
          </a:xfrm>
          <a:prstGeom prst="rect">
            <a:avLst/>
          </a:prstGeom>
          <a:noFill/>
          <a:ln w="6350">
            <a:solidFill>
              <a:srgbClr val="000000"/>
            </a:solidFill>
            <a:miter lim="800000"/>
            <a:headEnd/>
            <a:tailEnd/>
          </a:ln>
        </p:spPr>
      </p:pic>
      <p:pic>
        <p:nvPicPr>
          <p:cNvPr id="32774" name="Picture 6" descr="IMG_7618"/>
          <p:cNvPicPr>
            <a:picLocks noChangeAspect="1" noChangeArrowheads="1"/>
          </p:cNvPicPr>
          <p:nvPr/>
        </p:nvPicPr>
        <p:blipFill>
          <a:blip r:embed="rId4" cstate="screen">
            <a:lum bright="12000" contrast="6000"/>
          </a:blip>
          <a:srcRect/>
          <a:stretch>
            <a:fillRect/>
          </a:stretch>
        </p:blipFill>
        <p:spPr bwMode="auto">
          <a:xfrm>
            <a:off x="5709894" y="263525"/>
            <a:ext cx="1884363" cy="2489200"/>
          </a:xfrm>
          <a:prstGeom prst="rect">
            <a:avLst/>
          </a:prstGeom>
          <a:noFill/>
          <a:ln w="9525">
            <a:solidFill>
              <a:srgbClr val="000000"/>
            </a:solidFill>
            <a:miter lim="800000"/>
            <a:headEnd/>
            <a:tailEnd/>
          </a:ln>
        </p:spPr>
      </p:pic>
      <p:sp>
        <p:nvSpPr>
          <p:cNvPr id="32779" name="Text Box 11"/>
          <p:cNvSpPr txBox="1">
            <a:spLocks noChangeArrowheads="1"/>
          </p:cNvSpPr>
          <p:nvPr/>
        </p:nvSpPr>
        <p:spPr bwMode="auto">
          <a:xfrm>
            <a:off x="1968225" y="320330"/>
            <a:ext cx="3610941" cy="51911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3B3B3B"/>
                  </a:outerShdw>
                </a:effectLst>
                <a:uLnTx/>
                <a:uFillTx/>
                <a:latin typeface="Arial"/>
                <a:ea typeface="+mn-ea"/>
                <a:cs typeface="+mn-cs"/>
              </a:rPr>
              <a:t>Our Liberian Family</a:t>
            </a:r>
          </a:p>
        </p:txBody>
      </p:sp>
      <p:pic>
        <p:nvPicPr>
          <p:cNvPr id="32777" name="Picture 9" descr="IMG_7085"/>
          <p:cNvPicPr>
            <a:picLocks noChangeAspect="1" noChangeArrowheads="1"/>
          </p:cNvPicPr>
          <p:nvPr/>
        </p:nvPicPr>
        <p:blipFill>
          <a:blip r:embed="rId5" cstate="screen">
            <a:lum contrast="12000"/>
          </a:blip>
          <a:srcRect/>
          <a:stretch>
            <a:fillRect/>
          </a:stretch>
        </p:blipFill>
        <p:spPr bwMode="auto">
          <a:xfrm>
            <a:off x="4723710" y="3902974"/>
            <a:ext cx="1930400" cy="1725612"/>
          </a:xfrm>
          <a:prstGeom prst="rect">
            <a:avLst/>
          </a:prstGeom>
          <a:noFill/>
          <a:ln w="6350">
            <a:solidFill>
              <a:srgbClr val="000000"/>
            </a:solidFill>
            <a:miter lim="800000"/>
            <a:headEnd/>
            <a:tailEnd/>
          </a:ln>
        </p:spPr>
      </p:pic>
    </p:spTree>
    <p:extLst>
      <p:ext uri="{BB962C8B-B14F-4D97-AF65-F5344CB8AC3E}">
        <p14:creationId xmlns:p14="http://schemas.microsoft.com/office/powerpoint/2010/main" val="130535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 calcmode="lin" valueType="num">
                                      <p:cBhvr>
                                        <p:cTn id="7" dur="500" fill="hold"/>
                                        <p:tgtEl>
                                          <p:spTgt spid="32777"/>
                                        </p:tgtEl>
                                        <p:attrNameLst>
                                          <p:attrName>ppt_w</p:attrName>
                                        </p:attrNameLst>
                                      </p:cBhvr>
                                      <p:tavLst>
                                        <p:tav tm="0">
                                          <p:val>
                                            <p:fltVal val="0"/>
                                          </p:val>
                                        </p:tav>
                                        <p:tav tm="100000">
                                          <p:val>
                                            <p:strVal val="#ppt_w"/>
                                          </p:val>
                                        </p:tav>
                                      </p:tavLst>
                                    </p:anim>
                                    <p:anim calcmode="lin" valueType="num">
                                      <p:cBhvr>
                                        <p:cTn id="8" dur="500" fill="hold"/>
                                        <p:tgtEl>
                                          <p:spTgt spid="32777"/>
                                        </p:tgtEl>
                                        <p:attrNameLst>
                                          <p:attrName>ppt_h</p:attrName>
                                        </p:attrNameLst>
                                      </p:cBhvr>
                                      <p:tavLst>
                                        <p:tav tm="0">
                                          <p:val>
                                            <p:fltVal val="0"/>
                                          </p:val>
                                        </p:tav>
                                        <p:tav tm="100000">
                                          <p:val>
                                            <p:strVal val="#ppt_h"/>
                                          </p:val>
                                        </p:tav>
                                      </p:tavLst>
                                    </p:anim>
                                    <p:animEffect transition="in" filter="fade">
                                      <p:cBhvr>
                                        <p:cTn id="9" dur="500"/>
                                        <p:tgtEl>
                                          <p:spTgt spid="32777"/>
                                        </p:tgtEl>
                                      </p:cBhvr>
                                    </p:animEffect>
                                  </p:childTnLst>
                                </p:cTn>
                              </p:par>
                              <p:par>
                                <p:cTn id="10" presetID="53" presetClass="entr" presetSubtype="0" fill="hold" nodeType="withEffect">
                                  <p:stCondLst>
                                    <p:cond delay="0"/>
                                  </p:stCondLst>
                                  <p:childTnLst>
                                    <p:set>
                                      <p:cBhvr>
                                        <p:cTn id="11" dur="1" fill="hold">
                                          <p:stCondLst>
                                            <p:cond delay="0"/>
                                          </p:stCondLst>
                                        </p:cTn>
                                        <p:tgtEl>
                                          <p:spTgt spid="32772"/>
                                        </p:tgtEl>
                                        <p:attrNameLst>
                                          <p:attrName>style.visibility</p:attrName>
                                        </p:attrNameLst>
                                      </p:cBhvr>
                                      <p:to>
                                        <p:strVal val="visible"/>
                                      </p:to>
                                    </p:set>
                                    <p:anim calcmode="lin" valueType="num">
                                      <p:cBhvr>
                                        <p:cTn id="12" dur="500" fill="hold"/>
                                        <p:tgtEl>
                                          <p:spTgt spid="32772"/>
                                        </p:tgtEl>
                                        <p:attrNameLst>
                                          <p:attrName>ppt_w</p:attrName>
                                        </p:attrNameLst>
                                      </p:cBhvr>
                                      <p:tavLst>
                                        <p:tav tm="0">
                                          <p:val>
                                            <p:fltVal val="0"/>
                                          </p:val>
                                        </p:tav>
                                        <p:tav tm="100000">
                                          <p:val>
                                            <p:strVal val="#ppt_w"/>
                                          </p:val>
                                        </p:tav>
                                      </p:tavLst>
                                    </p:anim>
                                    <p:anim calcmode="lin" valueType="num">
                                      <p:cBhvr>
                                        <p:cTn id="13" dur="500" fill="hold"/>
                                        <p:tgtEl>
                                          <p:spTgt spid="32772"/>
                                        </p:tgtEl>
                                        <p:attrNameLst>
                                          <p:attrName>ppt_h</p:attrName>
                                        </p:attrNameLst>
                                      </p:cBhvr>
                                      <p:tavLst>
                                        <p:tav tm="0">
                                          <p:val>
                                            <p:fltVal val="0"/>
                                          </p:val>
                                        </p:tav>
                                        <p:tav tm="100000">
                                          <p:val>
                                            <p:strVal val="#ppt_h"/>
                                          </p:val>
                                        </p:tav>
                                      </p:tavLst>
                                    </p:anim>
                                    <p:animEffect transition="in" filter="fade">
                                      <p:cBhvr>
                                        <p:cTn id="14" dur="500"/>
                                        <p:tgtEl>
                                          <p:spTgt spid="32772"/>
                                        </p:tgtEl>
                                      </p:cBhvr>
                                    </p:animEffect>
                                  </p:childTnLst>
                                </p:cTn>
                              </p:par>
                              <p:par>
                                <p:cTn id="15" presetID="53" presetClass="entr" presetSubtype="0" fill="hold" nodeType="withEffect">
                                  <p:stCondLst>
                                    <p:cond delay="0"/>
                                  </p:stCondLst>
                                  <p:childTnLst>
                                    <p:set>
                                      <p:cBhvr>
                                        <p:cTn id="16" dur="1" fill="hold">
                                          <p:stCondLst>
                                            <p:cond delay="0"/>
                                          </p:stCondLst>
                                        </p:cTn>
                                        <p:tgtEl>
                                          <p:spTgt spid="32775"/>
                                        </p:tgtEl>
                                        <p:attrNameLst>
                                          <p:attrName>style.visibility</p:attrName>
                                        </p:attrNameLst>
                                      </p:cBhvr>
                                      <p:to>
                                        <p:strVal val="visible"/>
                                      </p:to>
                                    </p:set>
                                    <p:anim calcmode="lin" valueType="num">
                                      <p:cBhvr>
                                        <p:cTn id="17" dur="500" fill="hold"/>
                                        <p:tgtEl>
                                          <p:spTgt spid="32775"/>
                                        </p:tgtEl>
                                        <p:attrNameLst>
                                          <p:attrName>ppt_w</p:attrName>
                                        </p:attrNameLst>
                                      </p:cBhvr>
                                      <p:tavLst>
                                        <p:tav tm="0">
                                          <p:val>
                                            <p:fltVal val="0"/>
                                          </p:val>
                                        </p:tav>
                                        <p:tav tm="100000">
                                          <p:val>
                                            <p:strVal val="#ppt_w"/>
                                          </p:val>
                                        </p:tav>
                                      </p:tavLst>
                                    </p:anim>
                                    <p:anim calcmode="lin" valueType="num">
                                      <p:cBhvr>
                                        <p:cTn id="18" dur="500" fill="hold"/>
                                        <p:tgtEl>
                                          <p:spTgt spid="32775"/>
                                        </p:tgtEl>
                                        <p:attrNameLst>
                                          <p:attrName>ppt_h</p:attrName>
                                        </p:attrNameLst>
                                      </p:cBhvr>
                                      <p:tavLst>
                                        <p:tav tm="0">
                                          <p:val>
                                            <p:fltVal val="0"/>
                                          </p:val>
                                        </p:tav>
                                        <p:tav tm="100000">
                                          <p:val>
                                            <p:strVal val="#ppt_h"/>
                                          </p:val>
                                        </p:tav>
                                      </p:tavLst>
                                    </p:anim>
                                    <p:animEffect transition="in" filter="fade">
                                      <p:cBhvr>
                                        <p:cTn id="19" dur="500"/>
                                        <p:tgtEl>
                                          <p:spTgt spid="32775"/>
                                        </p:tgtEl>
                                      </p:cBhvr>
                                    </p:animEffect>
                                  </p:childTnLst>
                                </p:cTn>
                              </p:par>
                              <p:par>
                                <p:cTn id="20" presetID="53" presetClass="entr" presetSubtype="0" fill="hold" nodeType="withEffect">
                                  <p:stCondLst>
                                    <p:cond delay="0"/>
                                  </p:stCondLst>
                                  <p:childTnLst>
                                    <p:set>
                                      <p:cBhvr>
                                        <p:cTn id="21" dur="1" fill="hold">
                                          <p:stCondLst>
                                            <p:cond delay="0"/>
                                          </p:stCondLst>
                                        </p:cTn>
                                        <p:tgtEl>
                                          <p:spTgt spid="32774"/>
                                        </p:tgtEl>
                                        <p:attrNameLst>
                                          <p:attrName>style.visibility</p:attrName>
                                        </p:attrNameLst>
                                      </p:cBhvr>
                                      <p:to>
                                        <p:strVal val="visible"/>
                                      </p:to>
                                    </p:set>
                                    <p:anim calcmode="lin" valueType="num">
                                      <p:cBhvr>
                                        <p:cTn id="22" dur="500" fill="hold"/>
                                        <p:tgtEl>
                                          <p:spTgt spid="32774"/>
                                        </p:tgtEl>
                                        <p:attrNameLst>
                                          <p:attrName>ppt_w</p:attrName>
                                        </p:attrNameLst>
                                      </p:cBhvr>
                                      <p:tavLst>
                                        <p:tav tm="0">
                                          <p:val>
                                            <p:fltVal val="0"/>
                                          </p:val>
                                        </p:tav>
                                        <p:tav tm="100000">
                                          <p:val>
                                            <p:strVal val="#ppt_w"/>
                                          </p:val>
                                        </p:tav>
                                      </p:tavLst>
                                    </p:anim>
                                    <p:anim calcmode="lin" valueType="num">
                                      <p:cBhvr>
                                        <p:cTn id="23" dur="500" fill="hold"/>
                                        <p:tgtEl>
                                          <p:spTgt spid="32774"/>
                                        </p:tgtEl>
                                        <p:attrNameLst>
                                          <p:attrName>ppt_h</p:attrName>
                                        </p:attrNameLst>
                                      </p:cBhvr>
                                      <p:tavLst>
                                        <p:tav tm="0">
                                          <p:val>
                                            <p:fltVal val="0"/>
                                          </p:val>
                                        </p:tav>
                                        <p:tav tm="100000">
                                          <p:val>
                                            <p:strVal val="#ppt_h"/>
                                          </p:val>
                                        </p:tav>
                                      </p:tavLst>
                                    </p:anim>
                                    <p:animEffect transition="in" filter="fade">
                                      <p:cBhvr>
                                        <p:cTn id="24" dur="500"/>
                                        <p:tgtEl>
                                          <p:spTgt spid="32774"/>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2779"/>
                                        </p:tgtEl>
                                        <p:attrNameLst>
                                          <p:attrName>style.visibility</p:attrName>
                                        </p:attrNameLst>
                                      </p:cBhvr>
                                      <p:to>
                                        <p:strVal val="visible"/>
                                      </p:to>
                                    </p:set>
                                    <p:anim calcmode="lin" valueType="num">
                                      <p:cBhvr>
                                        <p:cTn id="27" dur="500" fill="hold"/>
                                        <p:tgtEl>
                                          <p:spTgt spid="32779"/>
                                        </p:tgtEl>
                                        <p:attrNameLst>
                                          <p:attrName>ppt_w</p:attrName>
                                        </p:attrNameLst>
                                      </p:cBhvr>
                                      <p:tavLst>
                                        <p:tav tm="0">
                                          <p:val>
                                            <p:fltVal val="0"/>
                                          </p:val>
                                        </p:tav>
                                        <p:tav tm="100000">
                                          <p:val>
                                            <p:strVal val="#ppt_w"/>
                                          </p:val>
                                        </p:tav>
                                      </p:tavLst>
                                    </p:anim>
                                    <p:anim calcmode="lin" valueType="num">
                                      <p:cBhvr>
                                        <p:cTn id="28" dur="500" fill="hold"/>
                                        <p:tgtEl>
                                          <p:spTgt spid="32779"/>
                                        </p:tgtEl>
                                        <p:attrNameLst>
                                          <p:attrName>ppt_h</p:attrName>
                                        </p:attrNameLst>
                                      </p:cBhvr>
                                      <p:tavLst>
                                        <p:tav tm="0">
                                          <p:val>
                                            <p:fltVal val="0"/>
                                          </p:val>
                                        </p:tav>
                                        <p:tav tm="100000">
                                          <p:val>
                                            <p:strVal val="#ppt_h"/>
                                          </p:val>
                                        </p:tav>
                                      </p:tavLst>
                                    </p:anim>
                                    <p:animEffect transition="in" filter="fade">
                                      <p:cBhvr>
                                        <p:cTn id="29"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3BCACA-027F-4304-92FA-522934BBCB08}"/>
              </a:ext>
            </a:extLst>
          </p:cNvPr>
          <p:cNvSpPr txBox="1"/>
          <p:nvPr/>
        </p:nvSpPr>
        <p:spPr>
          <a:xfrm>
            <a:off x="557348" y="274320"/>
            <a:ext cx="11077303" cy="5539978"/>
          </a:xfrm>
          <a:prstGeom prst="rect">
            <a:avLst/>
          </a:prstGeom>
          <a:noFill/>
        </p:spPr>
        <p:txBody>
          <a:bodyPr wrap="square" rtlCol="0">
            <a:spAutoFit/>
          </a:bodyPr>
          <a:lstStyle/>
          <a:p>
            <a:pPr>
              <a:spcAft>
                <a:spcPts val="1200"/>
              </a:spcAft>
            </a:pPr>
            <a:r>
              <a:rPr lang="en-US" sz="2800" b="1" dirty="0">
                <a:ln>
                  <a:solidFill>
                    <a:schemeClr val="bg1"/>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Man Responses in Worship with:</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With his senses (sight, hearing, smell, taste and touch); the music of worship, the sanctuary and its décor, the Lord’s Supper.  </a:t>
            </a:r>
            <a:r>
              <a:rPr lang="en-US" sz="2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How are senses involved in your worship service?</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With his mind.  God created man to be a thinking being.  Worship that isn’t understood isn’t genuine worship.  </a:t>
            </a:r>
            <a:r>
              <a:rPr lang="en-US" sz="2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Have you ever been in a worship experience where you couldn’t understand what was going on? </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With his emotions; man was created to respond in worship with his emotions. There should be a balance between unbridled emotionalism and cold objectivity in worship.  </a:t>
            </a:r>
            <a:r>
              <a:rPr lang="en-US" sz="2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Have you experienced worship in either of these extremes? </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With his will; man encounters God in worship and is challenged to accept or reject God’s will.  To follow Jesus is to commit oneself to His leading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(I Corinthians 6:19-20). </a:t>
            </a:r>
            <a:r>
              <a:rPr lang="en-US" sz="22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What does commitment mean?</a:t>
            </a:r>
          </a:p>
        </p:txBody>
      </p:sp>
    </p:spTree>
    <p:extLst>
      <p:ext uri="{BB962C8B-B14F-4D97-AF65-F5344CB8AC3E}">
        <p14:creationId xmlns:p14="http://schemas.microsoft.com/office/powerpoint/2010/main" val="38434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1786F9-62E9-4CE2-82AF-087BDA0CDB32}"/>
              </a:ext>
            </a:extLst>
          </p:cNvPr>
          <p:cNvSpPr txBox="1"/>
          <p:nvPr/>
        </p:nvSpPr>
        <p:spPr>
          <a:xfrm>
            <a:off x="470263" y="404949"/>
            <a:ext cx="10985863" cy="5816977"/>
          </a:xfrm>
          <a:prstGeom prst="rect">
            <a:avLst/>
          </a:prstGeom>
          <a:noFill/>
        </p:spPr>
        <p:txBody>
          <a:bodyPr wrap="square" rtlCol="0">
            <a:spAutoFit/>
          </a:bodyPr>
          <a:lstStyle/>
          <a:p>
            <a:pPr>
              <a:spcAft>
                <a:spcPts val="1200"/>
              </a:spcAft>
            </a:pPr>
            <a:r>
              <a:rPr lang="en-US" sz="3200" b="1" dirty="0">
                <a:ln>
                  <a:solidFill>
                    <a:schemeClr val="bg1"/>
                  </a:solidFill>
                </a:ln>
                <a:solidFill>
                  <a:schemeClr val="accent1">
                    <a:lumMod val="60000"/>
                    <a:lumOff val="40000"/>
                  </a:schemeClr>
                </a:solidFill>
                <a:latin typeface="Tahoma" panose="020B0604030504040204" pitchFamily="34" charset="0"/>
                <a:ea typeface="Tahoma" panose="020B0604030504040204" pitchFamily="34" charset="0"/>
                <a:cs typeface="Tahoma" panose="020B0604030504040204" pitchFamily="34" charset="0"/>
              </a:rPr>
              <a:t>The desire to worship lies in:</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finiteness seeking the infinite.</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mystery seeking understanding.</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insecurity seeking refuge.</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loneliness seeking companionship with God.</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human nature seeking mutual fellowship with others. </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remorse seeking forgiveness and absolution.</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anxiety seeking peace.</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meaninglessness seeking purpose and fulfillment.</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brokenness seeking healing.  </a:t>
            </a:r>
          </a:p>
          <a:p>
            <a:pPr marL="627063" indent="-627063">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sense of grief seeking comfort.</a:t>
            </a:r>
          </a:p>
        </p:txBody>
      </p:sp>
    </p:spTree>
    <p:extLst>
      <p:ext uri="{BB962C8B-B14F-4D97-AF65-F5344CB8AC3E}">
        <p14:creationId xmlns:p14="http://schemas.microsoft.com/office/powerpoint/2010/main" val="415099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grpId="0"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additive="base">
                                        <p:cTn id="67"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3D2417-C78C-4ADD-96D2-2B2261C07584}"/>
              </a:ext>
            </a:extLst>
          </p:cNvPr>
          <p:cNvSpPr txBox="1"/>
          <p:nvPr/>
        </p:nvSpPr>
        <p:spPr>
          <a:xfrm>
            <a:off x="365759" y="182880"/>
            <a:ext cx="11403875" cy="5878532"/>
          </a:xfrm>
          <a:prstGeom prst="rect">
            <a:avLst/>
          </a:prstGeom>
          <a:noFill/>
        </p:spPr>
        <p:txBody>
          <a:bodyPr wrap="square" rtlCol="0">
            <a:spAutoFit/>
          </a:bodyPr>
          <a:lstStyle/>
          <a:p>
            <a:pPr>
              <a:spcAft>
                <a:spcPts val="1200"/>
              </a:spcAft>
            </a:pPr>
            <a:r>
              <a:rPr lang="en-US" sz="2800" b="1" dirty="0">
                <a:ln>
                  <a:solidFill>
                    <a:schemeClr val="bg1"/>
                  </a:solidFill>
                </a:ln>
                <a:solidFill>
                  <a:srgbClr val="FFFF00"/>
                </a:solidFill>
                <a:latin typeface="Tahoma" panose="020B0604030504040204" pitchFamily="34" charset="0"/>
                <a:ea typeface="Tahoma" panose="020B0604030504040204" pitchFamily="34" charset="0"/>
                <a:cs typeface="Tahoma" panose="020B0604030504040204" pitchFamily="34" charset="0"/>
              </a:rPr>
              <a:t>Attitudes conducive to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Adoration – reverence and awe of the splendor, mystery of God.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Gratitude – an attitude of thankfulness for all of God’s mercy and grace. Thanking God for His blessings as the sources of blessing.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Repentance – an attitude of humility and confession. Repentance involves dying to self and confessing (agreeing with God) our sin to Him.  Confession also includes acceptance of God’s forgiveness.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Dependence – an attitude of acknowledging that God is the source of everything and that man is dependent upon Him for his every need.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Submission – an attitude of surrender.  Every significant worship experience calls for submission and surrender to the will of God.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Commitment – an attitude of active, willful dedication to God.  This act of the will calls the believer to action in doing the will of God</a:t>
            </a:r>
          </a:p>
        </p:txBody>
      </p:sp>
    </p:spTree>
    <p:extLst>
      <p:ext uri="{BB962C8B-B14F-4D97-AF65-F5344CB8AC3E}">
        <p14:creationId xmlns:p14="http://schemas.microsoft.com/office/powerpoint/2010/main" val="41671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35C07-F945-4BF9-A7AA-60E44CC56AD3}"/>
              </a:ext>
            </a:extLst>
          </p:cNvPr>
          <p:cNvSpPr txBox="1"/>
          <p:nvPr/>
        </p:nvSpPr>
        <p:spPr>
          <a:xfrm>
            <a:off x="391886" y="744583"/>
            <a:ext cx="10855234" cy="2769989"/>
          </a:xfrm>
          <a:prstGeom prst="rect">
            <a:avLst/>
          </a:prstGeom>
          <a:noFill/>
        </p:spPr>
        <p:txBody>
          <a:bodyPr wrap="square" rtlCol="0">
            <a:spAutoFit/>
          </a:bodyPr>
          <a:lstStyle/>
          <a:p>
            <a:pPr lvl="0" algn="ctr">
              <a:spcAft>
                <a:spcPts val="1200"/>
              </a:spcAft>
            </a:pPr>
            <a:r>
              <a:rPr lang="en-US" sz="3200" b="1" dirty="0">
                <a:solidFill>
                  <a:srgbClr val="E9BF35">
                    <a:lumMod val="60000"/>
                    <a:lumOff val="40000"/>
                  </a:srgbClr>
                </a:solidFill>
                <a:latin typeface="Tahoma" panose="020B0604030504040204" pitchFamily="34" charset="0"/>
                <a:ea typeface="Tahoma" panose="020B0604030504040204" pitchFamily="34" charset="0"/>
                <a:cs typeface="Tahoma" panose="020B0604030504040204" pitchFamily="34" charset="0"/>
              </a:rPr>
              <a:t>Robert Webber: Principle #7 (Part 2, p 179)</a:t>
            </a:r>
          </a:p>
          <a:p>
            <a:pPr lvl="0" algn="ctr">
              <a:spcAft>
                <a:spcPts val="1200"/>
              </a:spcAft>
            </a:pPr>
            <a:r>
              <a:rPr lang="en-US" sz="2800" b="1" dirty="0">
                <a:solidFill>
                  <a:srgbClr val="32C7A9">
                    <a:lumMod val="40000"/>
                    <a:lumOff val="60000"/>
                  </a:srgbClr>
                </a:solidFill>
                <a:latin typeface="Tahoma" panose="020B0604030504040204" pitchFamily="34" charset="0"/>
                <a:ea typeface="Tahoma" panose="020B0604030504040204" pitchFamily="34" charset="0"/>
                <a:cs typeface="Tahoma" panose="020B0604030504040204" pitchFamily="34" charset="0"/>
              </a:rPr>
              <a:t>All Creation Joins in Worship </a:t>
            </a:r>
            <a:endParaRPr lang="en-US" dirty="0"/>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The use of art forms in worship and the extent of such use is a subject that has been debated for centuries.</a:t>
            </a:r>
          </a:p>
          <a:p>
            <a:pPr algn="ctr">
              <a:spcAft>
                <a:spcPts val="1200"/>
              </a:spcAft>
            </a:pPr>
            <a:r>
              <a:rPr lang="en-US" sz="2800" b="1" dirty="0">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The issue comes down to a difference of opinion</a:t>
            </a:r>
          </a:p>
        </p:txBody>
      </p:sp>
    </p:spTree>
    <p:extLst>
      <p:ext uri="{BB962C8B-B14F-4D97-AF65-F5344CB8AC3E}">
        <p14:creationId xmlns:p14="http://schemas.microsoft.com/office/powerpoint/2010/main" val="384232844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0EA94-421E-40C8-85ED-3FA277D1764E}"/>
              </a:ext>
            </a:extLst>
          </p:cNvPr>
          <p:cNvSpPr txBox="1"/>
          <p:nvPr/>
        </p:nvSpPr>
        <p:spPr>
          <a:xfrm>
            <a:off x="431074" y="574766"/>
            <a:ext cx="11103429" cy="4955203"/>
          </a:xfrm>
          <a:prstGeom prst="rect">
            <a:avLst/>
          </a:prstGeom>
          <a:noFill/>
        </p:spPr>
        <p:txBody>
          <a:bodyPr wrap="square" rtlCol="0">
            <a:spAutoFit/>
          </a:bodyPr>
          <a:lstStyle/>
          <a:p>
            <a:pPr lvl="0">
              <a:spcAft>
                <a:spcPts val="1200"/>
              </a:spcAft>
            </a:pPr>
            <a:r>
              <a:rPr lang="en-US" sz="3200" b="1" dirty="0">
                <a:ln>
                  <a:solidFill>
                    <a:schemeClr val="bg1"/>
                  </a:solidFill>
                </a:ln>
                <a:solidFill>
                  <a:srgbClr val="DF2E28">
                    <a:lumMod val="40000"/>
                    <a:lumOff val="60000"/>
                  </a:srgbClr>
                </a:solidFill>
                <a:latin typeface="Tahoma" panose="020B0604030504040204" pitchFamily="34" charset="0"/>
                <a:ea typeface="Tahoma" panose="020B0604030504040204" pitchFamily="34" charset="0"/>
                <a:cs typeface="Tahoma" panose="020B0604030504040204" pitchFamily="34" charset="0"/>
              </a:rPr>
              <a:t>A Historical Difference of Opinion:</a:t>
            </a:r>
            <a:endParaRPr lang="en-US" sz="3200" b="1" dirty="0">
              <a:ln>
                <a:solidFill>
                  <a:schemeClr val="bg1"/>
                </a:solidFill>
              </a:ln>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Orthodox – use of senses in the OT and Jesus as God incarnate allow use of various forms of art, music, etc.</a:t>
            </a:r>
          </a:p>
          <a:p>
            <a:pPr marL="342900" marR="0" lvl="0" indent="-342900">
              <a:spcBef>
                <a:spcPts val="0"/>
              </a:spcBef>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Protestant – the 2nd Commandment forbids any images as a part of worship (although use of candles, vestments, musical instruments, stained glass windows, etc. is allowed)</a:t>
            </a:r>
          </a:p>
          <a:p>
            <a:pPr marL="342900" marR="0" lvl="0" indent="-342900">
              <a:spcBef>
                <a:spcPts val="0"/>
              </a:spcBef>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Calvin and Luther:  Luther believed whatever is not explicitly rejected by Scripture may be used in worship; Calvin held the belief that only what is explicitly taught in the NT is allowed in worship.</a:t>
            </a:r>
          </a:p>
          <a:p>
            <a:pPr algn="ctr">
              <a:spcAft>
                <a:spcPts val="1200"/>
              </a:spcAft>
            </a:pP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Webber states that we cannot hope to </a:t>
            </a:r>
            <a:r>
              <a:rPr lang="en-US" sz="2400" b="1" i="1" dirty="0">
                <a:solidFill>
                  <a:srgbClr val="FFFF00"/>
                </a:solidFill>
                <a:latin typeface="Tahoma" panose="020B0604030504040204" pitchFamily="34" charset="0"/>
                <a:ea typeface="Tahoma" panose="020B0604030504040204" pitchFamily="34" charset="0"/>
                <a:cs typeface="Tahoma" panose="020B0604030504040204" pitchFamily="34" charset="0"/>
              </a:rPr>
              <a:t>solve this </a:t>
            </a:r>
            <a:br>
              <a:rPr lang="en-US" sz="2400" b="1" i="1"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2400" b="1" i="1" dirty="0">
                <a:solidFill>
                  <a:srgbClr val="FFFF00"/>
                </a:solidFill>
                <a:latin typeface="Tahoma" panose="020B0604030504040204" pitchFamily="34" charset="0"/>
                <a:ea typeface="Tahoma" panose="020B0604030504040204" pitchFamily="34" charset="0"/>
                <a:cs typeface="Tahoma" panose="020B0604030504040204" pitchFamily="34" charset="0"/>
              </a:rPr>
              <a:t>age-old controversy</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here (and he is right!)</a:t>
            </a:r>
          </a:p>
        </p:txBody>
      </p:sp>
    </p:spTree>
    <p:extLst>
      <p:ext uri="{BB962C8B-B14F-4D97-AF65-F5344CB8AC3E}">
        <p14:creationId xmlns:p14="http://schemas.microsoft.com/office/powerpoint/2010/main" val="313757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out)">
                                      <p:cBhvr>
                                        <p:cTn id="7" dur="1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out)">
                                      <p:cBhvr>
                                        <p:cTn id="12" dur="1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out)">
                                      <p:cBhvr>
                                        <p:cTn id="17" dur="1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out)">
                                      <p:cBhvr>
                                        <p:cTn id="22" dur="1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out)">
                                      <p:cBhvr>
                                        <p:cTn id="27"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35C07-F945-4BF9-A7AA-60E44CC56AD3}"/>
              </a:ext>
            </a:extLst>
          </p:cNvPr>
          <p:cNvSpPr txBox="1"/>
          <p:nvPr/>
        </p:nvSpPr>
        <p:spPr>
          <a:xfrm>
            <a:off x="391886" y="744583"/>
            <a:ext cx="10855234" cy="2616101"/>
          </a:xfrm>
          <a:prstGeom prst="rect">
            <a:avLst/>
          </a:prstGeom>
          <a:noFill/>
        </p:spPr>
        <p:txBody>
          <a:bodyPr wrap="square" rtlCol="0">
            <a:spAutoFit/>
          </a:bodyPr>
          <a:lstStyle/>
          <a:p>
            <a:pPr lvl="0" algn="ctr">
              <a:spcAft>
                <a:spcPts val="1200"/>
              </a:spcAft>
            </a:pPr>
            <a:r>
              <a:rPr lang="en-US" sz="3200" b="1" dirty="0">
                <a:solidFill>
                  <a:srgbClr val="E9BF35">
                    <a:lumMod val="60000"/>
                    <a:lumOff val="40000"/>
                  </a:srgbClr>
                </a:solidFill>
                <a:latin typeface="Tahoma" panose="020B0604030504040204" pitchFamily="34" charset="0"/>
                <a:ea typeface="Tahoma" panose="020B0604030504040204" pitchFamily="34" charset="0"/>
                <a:cs typeface="Tahoma" panose="020B0604030504040204" pitchFamily="34" charset="0"/>
              </a:rPr>
              <a:t>Robert Webber: Principle #8 (p 203)</a:t>
            </a:r>
          </a:p>
          <a:p>
            <a:pPr lvl="0" algn="ctr">
              <a:spcAft>
                <a:spcPts val="1200"/>
              </a:spcAft>
            </a:pPr>
            <a:r>
              <a:rPr lang="en-US" sz="2800" b="1" dirty="0">
                <a:solidFill>
                  <a:srgbClr val="32C7A9">
                    <a:lumMod val="40000"/>
                    <a:lumOff val="60000"/>
                  </a:srgbClr>
                </a:solidFill>
                <a:latin typeface="Tahoma" panose="020B0604030504040204" pitchFamily="34" charset="0"/>
                <a:ea typeface="Tahoma" panose="020B0604030504040204" pitchFamily="34" charset="0"/>
                <a:cs typeface="Tahoma" panose="020B0604030504040204" pitchFamily="34" charset="0"/>
              </a:rPr>
              <a:t>Worship as a Way of Life</a:t>
            </a:r>
          </a:p>
          <a:p>
            <a:pPr lvl="0"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Worship becomes a part of all of life as we learn to see worship as a way of life, not just a part of our lives to be acted upon once a week. </a:t>
            </a:r>
          </a:p>
        </p:txBody>
      </p:sp>
    </p:spTree>
    <p:extLst>
      <p:ext uri="{BB962C8B-B14F-4D97-AF65-F5344CB8AC3E}">
        <p14:creationId xmlns:p14="http://schemas.microsoft.com/office/powerpoint/2010/main" val="63670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D4A8EB-1096-42C5-A87E-D39EEAB8694E}"/>
              </a:ext>
            </a:extLst>
          </p:cNvPr>
          <p:cNvSpPr txBox="1"/>
          <p:nvPr/>
        </p:nvSpPr>
        <p:spPr>
          <a:xfrm>
            <a:off x="509451" y="222068"/>
            <a:ext cx="10894423" cy="6247864"/>
          </a:xfrm>
          <a:prstGeom prst="rect">
            <a:avLst/>
          </a:prstGeom>
          <a:noFill/>
        </p:spPr>
        <p:txBody>
          <a:bodyPr wrap="square" rtlCol="0">
            <a:spAutoFit/>
          </a:bodyPr>
          <a:lstStyle/>
          <a:p>
            <a:pPr>
              <a:spcAft>
                <a:spcPts val="1200"/>
              </a:spcAft>
            </a:pPr>
            <a:r>
              <a:rPr lang="en-US" sz="2800" b="1" dirty="0">
                <a:ln>
                  <a:solidFill>
                    <a:schemeClr val="bg1"/>
                  </a:solidFill>
                </a:ln>
                <a:solidFill>
                  <a:srgbClr val="92D050"/>
                </a:solidFill>
                <a:latin typeface="Tahoma" panose="020B0604030504040204" pitchFamily="34" charset="0"/>
                <a:ea typeface="Tahoma" panose="020B0604030504040204" pitchFamily="34" charset="0"/>
                <a:cs typeface="Tahoma" panose="020B0604030504040204" pitchFamily="34" charset="0"/>
              </a:rPr>
              <a:t>Worship is the primary activity of the church</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As worship becomes a way of life, we begin to see that there is a connection between public worship, private prayer and all of life.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Making the church year and its special days a part of family life helps to integrate worship in the church with worship in the home.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In relation to our daily work, worship can encourage believers to live out their Christian values in the workplace, giving a witness to their faith among nonbelievers.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Believers can accomplish their work without compromising truth and fulfill the command of doing all things for the glory of God (I Cor. 10:31) </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Our worship should lead us into the world to serve.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Evangelism is a result of worship as we invite others to hear about Jesus Christ. </a:t>
            </a:r>
          </a:p>
        </p:txBody>
      </p:sp>
    </p:spTree>
    <p:extLst>
      <p:ext uri="{BB962C8B-B14F-4D97-AF65-F5344CB8AC3E}">
        <p14:creationId xmlns:p14="http://schemas.microsoft.com/office/powerpoint/2010/main" val="4820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1" name="Rectangle 10">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51B9DA-B0CC-480A-8EA5-4D5C3E0515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extBox 1">
            <a:extLst>
              <a:ext uri="{FF2B5EF4-FFF2-40B4-BE49-F238E27FC236}">
                <a16:creationId xmlns:a16="http://schemas.microsoft.com/office/drawing/2014/main" id="{42461D72-D9FB-4206-A02F-3A8FF395D648}"/>
              </a:ext>
            </a:extLst>
          </p:cNvPr>
          <p:cNvSpPr txBox="1"/>
          <p:nvPr/>
        </p:nvSpPr>
        <p:spPr>
          <a:xfrm>
            <a:off x="6263552" y="312006"/>
            <a:ext cx="4558143" cy="3565236"/>
          </a:xfrm>
          <a:prstGeom prst="rect">
            <a:avLst/>
          </a:prstGeom>
        </p:spPr>
        <p:txBody>
          <a:bodyPr vert="horz" lIns="91440" tIns="45720" rIns="91440" bIns="45720" rtlCol="0" anchor="ctr">
            <a:normAutofit/>
          </a:bodyPr>
          <a:lstStyle/>
          <a:p>
            <a:pPr>
              <a:lnSpc>
                <a:spcPct val="90000"/>
              </a:lnSpc>
              <a:spcBef>
                <a:spcPct val="0"/>
              </a:spcBef>
              <a:spcAft>
                <a:spcPts val="1200"/>
              </a:spcAft>
            </a:pPr>
            <a:r>
              <a:rPr lang="en-US" sz="3600" b="1" cap="all" dirty="0">
                <a:latin typeface="+mj-lt"/>
                <a:ea typeface="+mj-ea"/>
                <a:cs typeface="+mj-cs"/>
              </a:rPr>
              <a:t>The Bible tells us of Seven Baptism:</a:t>
            </a:r>
          </a:p>
          <a:p>
            <a:pPr marL="685800" indent="-344488">
              <a:lnSpc>
                <a:spcPct val="90000"/>
              </a:lnSpc>
              <a:spcBef>
                <a:spcPct val="0"/>
              </a:spcBef>
              <a:spcAft>
                <a:spcPts val="1200"/>
              </a:spcAft>
              <a:buFont typeface="Arial" panose="020B0604020202020204" pitchFamily="34" charset="0"/>
              <a:buChar char="•"/>
            </a:pPr>
            <a:r>
              <a:rPr lang="en-US" sz="3600" b="1" cap="all" dirty="0">
                <a:solidFill>
                  <a:schemeClr val="accent6">
                    <a:lumMod val="40000"/>
                    <a:lumOff val="60000"/>
                  </a:schemeClr>
                </a:solidFill>
                <a:latin typeface="+mj-lt"/>
                <a:ea typeface="+mj-ea"/>
                <a:cs typeface="+mj-cs"/>
              </a:rPr>
              <a:t>Four REAL</a:t>
            </a:r>
          </a:p>
          <a:p>
            <a:pPr marL="685800" indent="-344488">
              <a:lnSpc>
                <a:spcPct val="90000"/>
              </a:lnSpc>
              <a:spcBef>
                <a:spcPct val="0"/>
              </a:spcBef>
              <a:spcAft>
                <a:spcPts val="1200"/>
              </a:spcAft>
              <a:buFont typeface="Arial" panose="020B0604020202020204" pitchFamily="34" charset="0"/>
              <a:buChar char="•"/>
            </a:pPr>
            <a:r>
              <a:rPr lang="en-US" sz="3600" b="1" cap="all" dirty="0">
                <a:solidFill>
                  <a:schemeClr val="accent6">
                    <a:lumMod val="40000"/>
                    <a:lumOff val="60000"/>
                  </a:schemeClr>
                </a:solidFill>
                <a:latin typeface="+mj-lt"/>
                <a:ea typeface="+mj-ea"/>
                <a:cs typeface="+mj-cs"/>
              </a:rPr>
              <a:t>three RITUAL</a:t>
            </a:r>
          </a:p>
        </p:txBody>
      </p:sp>
      <p:cxnSp>
        <p:nvCxnSpPr>
          <p:cNvPr id="15" name="Straight Connector 14">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A28EE5-6157-4069-8EF7-B266EBC04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920" y="821936"/>
            <a:ext cx="4734080" cy="2662920"/>
          </a:xfrm>
          <a:prstGeom prst="rect">
            <a:avLst/>
          </a:prstGeom>
        </p:spPr>
      </p:pic>
      <p:pic>
        <p:nvPicPr>
          <p:cNvPr id="10" name="Picture 9">
            <a:extLst>
              <a:ext uri="{FF2B5EF4-FFF2-40B4-BE49-F238E27FC236}">
                <a16:creationId xmlns:a16="http://schemas.microsoft.com/office/drawing/2014/main" id="{297B6277-76C1-4F02-BC97-22A5270FA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949" y="3379333"/>
            <a:ext cx="4007595" cy="2270971"/>
          </a:xfrm>
          <a:prstGeom prst="rect">
            <a:avLst/>
          </a:prstGeom>
        </p:spPr>
      </p:pic>
    </p:spTree>
    <p:extLst>
      <p:ext uri="{BB962C8B-B14F-4D97-AF65-F5344CB8AC3E}">
        <p14:creationId xmlns:p14="http://schemas.microsoft.com/office/powerpoint/2010/main" val="264990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9A4C3D-DF9E-48F1-A4D5-0BF689857927}"/>
              </a:ext>
            </a:extLst>
          </p:cNvPr>
          <p:cNvSpPr txBox="1"/>
          <p:nvPr/>
        </p:nvSpPr>
        <p:spPr>
          <a:xfrm>
            <a:off x="374573" y="528810"/>
            <a:ext cx="11182121" cy="4093428"/>
          </a:xfrm>
          <a:prstGeom prst="rect">
            <a:avLst/>
          </a:prstGeom>
          <a:noFill/>
        </p:spPr>
        <p:txBody>
          <a:bodyPr wrap="square" rtlCol="0">
            <a:spAutoFit/>
          </a:bodyPr>
          <a:lstStyle/>
          <a:p>
            <a:pPr>
              <a:spcAft>
                <a:spcPts val="1800"/>
              </a:spcAft>
            </a:pPr>
            <a:r>
              <a:rPr lang="en-US" sz="2800" b="1" dirty="0">
                <a:ln>
                  <a:solidFill>
                    <a:schemeClr val="tx2">
                      <a:lumMod val="75000"/>
                    </a:schemeClr>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REAL BAPTISMS (4):  </a:t>
            </a:r>
            <a:br>
              <a:rPr lang="en-US" sz="2800" b="1" dirty="0">
                <a:ln>
                  <a:solidFill>
                    <a:schemeClr val="tx2">
                      <a:lumMod val="75000"/>
                    </a:schemeClr>
                  </a:solidFill>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n>
                  <a:solidFill>
                    <a:schemeClr val="tx2">
                      <a:lumMod val="75000"/>
                    </a:schemeClr>
                  </a:solidFill>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A person or persons identified with something real, DRY:</a:t>
            </a:r>
          </a:p>
          <a:p>
            <a:pPr marL="457200" indent="-457200">
              <a:spcAft>
                <a:spcPts val="18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MOSES',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Corinthians 10:2</a:t>
            </a:r>
          </a:p>
          <a:p>
            <a:pPr marL="457200" indent="-457200">
              <a:spcAft>
                <a:spcPts val="18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FIRE,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Luke 3:16</a:t>
            </a:r>
          </a:p>
          <a:p>
            <a:pPr marL="457200" indent="-457200">
              <a:spcAft>
                <a:spcPts val="18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CROSS or CUP,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Luke 12:50 and Matthew 26:39, Matthew 20:22, John 18:11 </a:t>
            </a:r>
          </a:p>
          <a:p>
            <a:pPr marL="457200" indent="-457200">
              <a:spcAft>
                <a:spcPts val="1800"/>
              </a:spcAf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HOLY SPIRIT BAPTISM,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Acts 1:5, Romans 6:3-4, I Corinthians 12:13, Galatians 3:26-28, Ephesians 4:5</a:t>
            </a:r>
          </a:p>
        </p:txBody>
      </p:sp>
    </p:spTree>
    <p:extLst>
      <p:ext uri="{BB962C8B-B14F-4D97-AF65-F5344CB8AC3E}">
        <p14:creationId xmlns:p14="http://schemas.microsoft.com/office/powerpoint/2010/main" val="3792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8577FC-FC79-4004-89ED-8506EB256EDF}"/>
              </a:ext>
            </a:extLst>
          </p:cNvPr>
          <p:cNvSpPr txBox="1"/>
          <p:nvPr/>
        </p:nvSpPr>
        <p:spPr>
          <a:xfrm>
            <a:off x="451692" y="462708"/>
            <a:ext cx="10752462" cy="3431709"/>
          </a:xfrm>
          <a:prstGeom prst="rect">
            <a:avLst/>
          </a:prstGeom>
          <a:noFill/>
        </p:spPr>
        <p:txBody>
          <a:bodyPr wrap="square" rtlCol="0">
            <a:spAutoFit/>
          </a:bodyPr>
          <a:lstStyle/>
          <a:p>
            <a:pPr>
              <a:spcAft>
                <a:spcPts val="1800"/>
              </a:spcAft>
            </a:pPr>
            <a:r>
              <a:rPr lang="en-US" sz="2800" b="1" dirty="0">
                <a:ln>
                  <a:solidFill>
                    <a:schemeClr val="bg1"/>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RITUAL BAPTISMS (3):  </a:t>
            </a:r>
            <a:br>
              <a:rPr lang="en-US" sz="2400" b="1" dirty="0">
                <a:ln>
                  <a:solidFill>
                    <a:schemeClr val="bg1"/>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br>
            <a:r>
              <a:rPr lang="en-US" sz="2400" b="1" dirty="0">
                <a:ln>
                  <a:solidFill>
                    <a:schemeClr val="bg1"/>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Water is used which represents something else.  Immersion was the mode:</a:t>
            </a:r>
          </a:p>
          <a:p>
            <a:pPr marL="457200" indent="-457200">
              <a:spcAft>
                <a:spcPts val="18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BAPTISM OF JESUS BY JOHN, unique and one of a kind.</a:t>
            </a:r>
          </a:p>
          <a:p>
            <a:pPr marL="457200" indent="-457200">
              <a:spcAft>
                <a:spcPts val="18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JOHN'S BAPTISM, a new thing in Israel. Normally only for Gentile converts</a:t>
            </a:r>
          </a:p>
          <a:p>
            <a:pPr marL="457200" indent="-457200">
              <a:spcAft>
                <a:spcPts val="18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BELIEVER'S OR CHRISTIAN BAPTISM </a:t>
            </a:r>
            <a:r>
              <a:rPr lang="en-US" sz="2000" b="1" dirty="0">
                <a:solidFill>
                  <a:srgbClr val="FFFFCC"/>
                </a:solidFill>
                <a:latin typeface="Tahoma" panose="020B0604030504040204" pitchFamily="34" charset="0"/>
                <a:ea typeface="Tahoma" panose="020B0604030504040204" pitchFamily="34" charset="0"/>
                <a:cs typeface="Tahoma" panose="020B0604030504040204" pitchFamily="34" charset="0"/>
              </a:rPr>
              <a:t>(continued next slide)</a:t>
            </a:r>
          </a:p>
        </p:txBody>
      </p:sp>
    </p:spTree>
    <p:extLst>
      <p:ext uri="{BB962C8B-B14F-4D97-AF65-F5344CB8AC3E}">
        <p14:creationId xmlns:p14="http://schemas.microsoft.com/office/powerpoint/2010/main" val="66853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457200"/>
            <a:ext cx="8229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We left Liberia in June of 2015 and yet God has not taken us away from the mission. We now reside in Tucson, Arizona, USA but we have now dedicated ourselves to </a:t>
            </a:r>
            <a:r>
              <a:rPr kumimoji="0" lang="en-US" sz="2400" b="1" i="1"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rPr>
              <a:t>Project 85</a:t>
            </a:r>
          </a:p>
        </p:txBody>
      </p:sp>
      <p:pic>
        <p:nvPicPr>
          <p:cNvPr id="1026" name="Picture 2"/>
          <p:cNvPicPr>
            <a:picLocks noChangeAspect="1" noChangeArrowheads="1"/>
          </p:cNvPicPr>
          <p:nvPr/>
        </p:nvPicPr>
        <p:blipFill>
          <a:blip r:embed="rId2" cstate="print"/>
          <a:srcRect/>
          <a:stretch>
            <a:fillRect/>
          </a:stretch>
        </p:blipFill>
        <p:spPr bwMode="auto">
          <a:xfrm>
            <a:off x="1454331" y="2103061"/>
            <a:ext cx="3200400" cy="2171700"/>
          </a:xfrm>
          <a:prstGeom prst="rect">
            <a:avLst/>
          </a:prstGeom>
          <a:noFill/>
          <a:ln w="28575">
            <a:solidFill>
              <a:srgbClr val="66FFFF"/>
            </a:solidFill>
            <a:miter lim="800000"/>
            <a:headEnd/>
            <a:tailEnd/>
          </a:ln>
        </p:spPr>
      </p:pic>
      <p:pic>
        <p:nvPicPr>
          <p:cNvPr id="5" name="Picture 4" descr="US Map.gif"/>
          <p:cNvPicPr>
            <a:picLocks noChangeAspect="1"/>
          </p:cNvPicPr>
          <p:nvPr/>
        </p:nvPicPr>
        <p:blipFill>
          <a:blip r:embed="rId3" cstate="print"/>
          <a:stretch>
            <a:fillRect/>
          </a:stretch>
        </p:blipFill>
        <p:spPr>
          <a:xfrm>
            <a:off x="5486400" y="2209800"/>
            <a:ext cx="4876800" cy="3352800"/>
          </a:xfrm>
          <a:prstGeom prst="rect">
            <a:avLst/>
          </a:prstGeom>
        </p:spPr>
      </p:pic>
      <p:pic>
        <p:nvPicPr>
          <p:cNvPr id="1027" name="Picture 3"/>
          <p:cNvPicPr>
            <a:picLocks noChangeAspect="1" noChangeArrowheads="1"/>
          </p:cNvPicPr>
          <p:nvPr/>
        </p:nvPicPr>
        <p:blipFill>
          <a:blip r:embed="rId4" cstate="print"/>
          <a:srcRect b="11937"/>
          <a:stretch>
            <a:fillRect/>
          </a:stretch>
        </p:blipFill>
        <p:spPr bwMode="auto">
          <a:xfrm>
            <a:off x="2105145" y="4419601"/>
            <a:ext cx="3990855" cy="1981199"/>
          </a:xfrm>
          <a:prstGeom prst="rect">
            <a:avLst/>
          </a:prstGeom>
          <a:noFill/>
          <a:ln w="28575">
            <a:solidFill>
              <a:srgbClr val="66FFFF"/>
            </a:solidFill>
            <a:miter lim="800000"/>
            <a:headEnd/>
            <a:tailEnd/>
          </a:ln>
        </p:spPr>
      </p:pic>
      <p:sp>
        <p:nvSpPr>
          <p:cNvPr id="6" name="Oval 5"/>
          <p:cNvSpPr/>
          <p:nvPr/>
        </p:nvSpPr>
        <p:spPr>
          <a:xfrm>
            <a:off x="6019800" y="3581400"/>
            <a:ext cx="8382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5802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20" dur="1000" fill="hold"/>
                                        <p:tgtEl>
                                          <p:spTgt spid="102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6"/>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1027"/>
                                        </p:tgtEl>
                                        <p:attrNameLst>
                                          <p:attrName>style.visibility</p:attrName>
                                        </p:attrNameLst>
                                      </p:cBhvr>
                                      <p:to>
                                        <p:strVal val="visible"/>
                                      </p:to>
                                    </p:set>
                                    <p:anim calcmode="lin" valueType="num">
                                      <p:cBhvr>
                                        <p:cTn id="37" dur="500" decel="50000" fill="hold">
                                          <p:stCondLst>
                                            <p:cond delay="0"/>
                                          </p:stCondLst>
                                        </p:cTn>
                                        <p:tgtEl>
                                          <p:spTgt spid="102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2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27"/>
                                        </p:tgtEl>
                                        <p:attrNameLst>
                                          <p:attrName>ppt_w</p:attrName>
                                        </p:attrNameLst>
                                      </p:cBhvr>
                                      <p:tavLst>
                                        <p:tav tm="0">
                                          <p:val>
                                            <p:strVal val="#ppt_w*.05"/>
                                          </p:val>
                                        </p:tav>
                                        <p:tav tm="100000">
                                          <p:val>
                                            <p:strVal val="#ppt_w"/>
                                          </p:val>
                                        </p:tav>
                                      </p:tavLst>
                                    </p:anim>
                                    <p:anim calcmode="lin" valueType="num">
                                      <p:cBhvr>
                                        <p:cTn id="40" dur="1000" fill="hold"/>
                                        <p:tgtEl>
                                          <p:spTgt spid="102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2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2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2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27"/>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BDE989-D313-4CD3-BF6B-CEC92A6DB6EC}"/>
              </a:ext>
            </a:extLst>
          </p:cNvPr>
          <p:cNvSpPr txBox="1"/>
          <p:nvPr/>
        </p:nvSpPr>
        <p:spPr>
          <a:xfrm>
            <a:off x="330506" y="366623"/>
            <a:ext cx="11127036" cy="5816977"/>
          </a:xfrm>
          <a:prstGeom prst="rect">
            <a:avLst/>
          </a:prstGeom>
          <a:noFill/>
        </p:spPr>
        <p:txBody>
          <a:bodyPr wrap="square" rtlCol="0">
            <a:spAutoFit/>
          </a:bodyPr>
          <a:lstStyle/>
          <a:p>
            <a:pPr>
              <a:spcAft>
                <a:spcPts val="1200"/>
              </a:spcAft>
            </a:pPr>
            <a:r>
              <a:rPr lang="en-US" sz="2800" b="1" dirty="0">
                <a:ln>
                  <a:solidFill>
                    <a:schemeClr val="bg1"/>
                  </a:solidFill>
                </a:ln>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Believer’s or Christian Baptism by Immersion: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 water represents the body of Christ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Identification with Christ and His Death and Resurrection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Illustrates retroactive positional truth in that the believer in going under the water is identified with Christ in his death and coming out of the water is identified with Christ in his resurrection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Illustrates that which Holy Spirit Baptism does in actuality</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Occurs after personal salvation but it is NOT salvation</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It is not following the Lord in His unique baptism</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Has nothing to do with church membership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Was practiced by the post apostolic church as a means of teaching Baptism of the Holy Spirit and our identification with Christ</a:t>
            </a:r>
          </a:p>
        </p:txBody>
      </p:sp>
    </p:spTree>
    <p:extLst>
      <p:ext uri="{BB962C8B-B14F-4D97-AF65-F5344CB8AC3E}">
        <p14:creationId xmlns:p14="http://schemas.microsoft.com/office/powerpoint/2010/main" val="4897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C108A-C6DB-4530-BD23-D6B316C516B3}"/>
              </a:ext>
            </a:extLst>
          </p:cNvPr>
          <p:cNvSpPr txBox="1"/>
          <p:nvPr/>
        </p:nvSpPr>
        <p:spPr>
          <a:xfrm>
            <a:off x="550843" y="572877"/>
            <a:ext cx="10675345" cy="4555093"/>
          </a:xfrm>
          <a:prstGeom prst="rect">
            <a:avLst/>
          </a:prstGeom>
          <a:noFill/>
        </p:spPr>
        <p:txBody>
          <a:bodyPr wrap="square" rtlCol="0">
            <a:spAutoFit/>
          </a:bodyPr>
          <a:lstStyle/>
          <a:p>
            <a:pPr algn="ctr">
              <a:spcAft>
                <a:spcPts val="1200"/>
              </a:spcAft>
            </a:pPr>
            <a:r>
              <a:rPr lang="en-US" sz="22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Romans 6:1-4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What shall we say then? Are we to continue in sin that grace may abound? By no means! How can we who died to sin still live in it? Do you not know that all of us who have been baptized into Christ Jesus were baptized into his death? We were buried therefore with him by baptism into death, in order that, just as Christ was raised from the dead by the glory of the Father, we too might walk in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 newness of life.	</a:t>
            </a:r>
          </a:p>
          <a:p>
            <a:pPr algn="ctr">
              <a:spcAft>
                <a:spcPts val="1200"/>
              </a:spcAft>
            </a:pPr>
            <a:r>
              <a:rPr lang="en-US" sz="2200" b="1" dirty="0">
                <a:solidFill>
                  <a:srgbClr val="FFFF99"/>
                </a:solidFill>
                <a:latin typeface="Tahoma" panose="020B0604030504040204" pitchFamily="34" charset="0"/>
                <a:ea typeface="Tahoma" panose="020B0604030504040204" pitchFamily="34" charset="0"/>
                <a:cs typeface="Tahoma" panose="020B0604030504040204" pitchFamily="34" charset="0"/>
              </a:rPr>
              <a:t>The Greek NT word for baptism is BAPTIZO</a:t>
            </a:r>
          </a:p>
          <a:p>
            <a:pPr algn="ctr">
              <a:spcAft>
                <a:spcPts val="1200"/>
              </a:spcAft>
            </a:pPr>
            <a:r>
              <a:rPr lang="en-US" sz="4000" b="1" dirty="0" err="1">
                <a:solidFill>
                  <a:schemeClr val="accent6">
                    <a:lumMod val="40000"/>
                    <a:lumOff val="60000"/>
                  </a:schemeClr>
                </a:solidFill>
                <a:latin typeface="Symbol" panose="05050102010706020507" pitchFamily="18" charset="2"/>
                <a:ea typeface="Tahoma" panose="020B0604030504040204" pitchFamily="34" charset="0"/>
                <a:cs typeface="Tahoma" panose="020B0604030504040204" pitchFamily="34" charset="0"/>
              </a:rPr>
              <a:t>baptizw</a:t>
            </a:r>
            <a:endParaRPr lang="en-US" sz="40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1200"/>
              </a:spcAft>
            </a:pPr>
            <a:r>
              <a:rPr lang="en-US" sz="2200" b="1" dirty="0">
                <a:latin typeface="Tahoma" panose="020B0604030504040204" pitchFamily="34" charset="0"/>
                <a:ea typeface="Tahoma" panose="020B0604030504040204" pitchFamily="34" charset="0"/>
                <a:cs typeface="Tahoma" panose="020B0604030504040204" pitchFamily="34" charset="0"/>
              </a:rPr>
              <a:t>And means, to </a:t>
            </a:r>
            <a:r>
              <a:rPr lang="en-US" sz="2200" b="1" i="1" dirty="0">
                <a:latin typeface="Tahoma" panose="020B0604030504040204" pitchFamily="34" charset="0"/>
                <a:ea typeface="Tahoma" panose="020B0604030504040204" pitchFamily="34" charset="0"/>
                <a:cs typeface="Tahoma" panose="020B0604030504040204" pitchFamily="34" charset="0"/>
              </a:rPr>
              <a:t>identify</a:t>
            </a:r>
            <a:r>
              <a:rPr lang="en-US" sz="2200" b="1" dirty="0">
                <a:latin typeface="Tahoma" panose="020B0604030504040204" pitchFamily="34" charset="0"/>
                <a:ea typeface="Tahoma" panose="020B0604030504040204" pitchFamily="34" charset="0"/>
                <a:cs typeface="Tahoma" panose="020B0604030504040204" pitchFamily="34" charset="0"/>
              </a:rPr>
              <a:t> and to </a:t>
            </a:r>
            <a:r>
              <a:rPr lang="en-US" sz="2200" b="1" i="1" dirty="0">
                <a:latin typeface="Tahoma" panose="020B0604030504040204" pitchFamily="34" charset="0"/>
                <a:ea typeface="Tahoma" panose="020B0604030504040204" pitchFamily="34" charset="0"/>
                <a:cs typeface="Tahoma" panose="020B0604030504040204" pitchFamily="34" charset="0"/>
              </a:rPr>
              <a:t>immerse</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00212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A59CB-3507-4BBD-8565-FD71339E7193}"/>
              </a:ext>
            </a:extLst>
          </p:cNvPr>
          <p:cNvSpPr txBox="1"/>
          <p:nvPr/>
        </p:nvSpPr>
        <p:spPr>
          <a:xfrm>
            <a:off x="374572" y="308473"/>
            <a:ext cx="11281273" cy="6186309"/>
          </a:xfrm>
          <a:prstGeom prst="rect">
            <a:avLst/>
          </a:prstGeom>
          <a:noFill/>
        </p:spPr>
        <p:txBody>
          <a:bodyPr wrap="square" rtlCol="0">
            <a:spAutoFit/>
          </a:bodyPr>
          <a:lstStyle/>
          <a:p>
            <a:pPr>
              <a:spcAft>
                <a:spcPts val="1200"/>
              </a:spcAft>
            </a:pPr>
            <a:r>
              <a:rPr lang="en-US" sz="2800" b="1" dirty="0">
                <a:ln>
                  <a:solidFill>
                    <a:schemeClr val="bg1"/>
                  </a:solidFill>
                </a:ln>
                <a:solidFill>
                  <a:srgbClr val="92D050"/>
                </a:solidFill>
                <a:latin typeface="Tahoma" panose="020B0604030504040204" pitchFamily="34" charset="0"/>
                <a:ea typeface="Tahoma" panose="020B0604030504040204" pitchFamily="34" charset="0"/>
                <a:cs typeface="Tahoma" panose="020B0604030504040204" pitchFamily="34" charset="0"/>
              </a:rPr>
              <a:t>What about Infant Baptism?</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Unknown in the New Testament</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Irenaeus, about 180 AD referred to:  </a:t>
            </a:r>
            <a:r>
              <a:rPr lang="en-US" sz="2200" b="1" i="1" dirty="0">
                <a:latin typeface="Tahoma" panose="020B0604030504040204" pitchFamily="34" charset="0"/>
                <a:ea typeface="Tahoma" panose="020B0604030504040204" pitchFamily="34" charset="0"/>
                <a:cs typeface="Tahoma" panose="020B0604030504040204" pitchFamily="34" charset="0"/>
              </a:rPr>
              <a:t>All through Christ who are born again to God, infants and children boys and youth and old men </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This is the source used for infant Baptism but with all the writings before this there is  no mention of infant baptism</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The issue is dispensational: Paralleling infant baptism to the Jewish ceremonies of circumcision, proselyte baptism</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If we rightly divide the Word of Truth we will leave Jewish ceremonies with the Age of Israel and look to the Epistle for our standard of practice and we find no mention of infant baptism.</a:t>
            </a:r>
          </a:p>
          <a:p>
            <a:pPr marL="342900" indent="-3429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Dedication of a Child (Christian parents with their responsibility to raise their child in a Christian environment and providing Christian God parents) is a good ritual but should not be viewed as a sacrament nor confused with baptism</a:t>
            </a:r>
          </a:p>
        </p:txBody>
      </p:sp>
    </p:spTree>
    <p:extLst>
      <p:ext uri="{BB962C8B-B14F-4D97-AF65-F5344CB8AC3E}">
        <p14:creationId xmlns:p14="http://schemas.microsoft.com/office/powerpoint/2010/main" val="18857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24F5A-43FE-44C2-9DFB-2D61C68B421F}"/>
              </a:ext>
            </a:extLst>
          </p:cNvPr>
          <p:cNvPicPr>
            <a:picLocks noChangeAspect="1"/>
          </p:cNvPicPr>
          <p:nvPr/>
        </p:nvPicPr>
        <p:blipFill rotWithShape="1">
          <a:blip r:embed="rId2"/>
          <a:srcRect t="10551"/>
          <a:stretch/>
        </p:blipFill>
        <p:spPr>
          <a:xfrm>
            <a:off x="5475258" y="443345"/>
            <a:ext cx="6342669" cy="3782291"/>
          </a:xfrm>
          <a:prstGeom prst="rect">
            <a:avLst/>
          </a:prstGeom>
        </p:spPr>
      </p:pic>
      <p:sp>
        <p:nvSpPr>
          <p:cNvPr id="3" name="TextBox 2">
            <a:extLst>
              <a:ext uri="{FF2B5EF4-FFF2-40B4-BE49-F238E27FC236}">
                <a16:creationId xmlns:a16="http://schemas.microsoft.com/office/drawing/2014/main" id="{A528404E-DCC0-48AC-B2B4-C3829123F177}"/>
              </a:ext>
            </a:extLst>
          </p:cNvPr>
          <p:cNvSpPr txBox="1"/>
          <p:nvPr/>
        </p:nvSpPr>
        <p:spPr>
          <a:xfrm>
            <a:off x="576320" y="1318827"/>
            <a:ext cx="4546523" cy="3508653"/>
          </a:xfrm>
          <a:prstGeom prst="rect">
            <a:avLst/>
          </a:prstGeom>
          <a:noFill/>
        </p:spPr>
        <p:txBody>
          <a:bodyPr wrap="square" rtlCol="0">
            <a:spAutoFit/>
          </a:bodyPr>
          <a:lstStyle/>
          <a:p>
            <a:pPr algn="r">
              <a:spcAft>
                <a:spcPts val="1800"/>
              </a:spcAft>
            </a:pPr>
            <a:r>
              <a:rPr lang="en-US" sz="36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Communion, Lord’s Supper, Lord’s Table, Eucharist </a:t>
            </a:r>
          </a:p>
          <a:p>
            <a:pPr algn="r">
              <a:spcAft>
                <a:spcPts val="1800"/>
              </a:spcAft>
            </a:pPr>
            <a:r>
              <a:rPr lang="en-US" sz="2400" b="1" dirty="0">
                <a:latin typeface="Tahoma" panose="020B0604030504040204" pitchFamily="34" charset="0"/>
                <a:ea typeface="Tahoma" panose="020B0604030504040204" pitchFamily="34" charset="0"/>
                <a:cs typeface="Tahoma" panose="020B0604030504040204" pitchFamily="34" charset="0"/>
              </a:rPr>
              <a:t>Main Teaching Passage:</a:t>
            </a:r>
          </a:p>
          <a:p>
            <a:pPr lvl="1" algn="r">
              <a:spcAft>
                <a:spcPts val="1800"/>
              </a:spcAft>
            </a:pPr>
            <a:r>
              <a:rPr lang="en-US" sz="2400" b="1" dirty="0">
                <a:latin typeface="Tahoma" panose="020B0604030504040204" pitchFamily="34" charset="0"/>
                <a:ea typeface="Tahoma" panose="020B0604030504040204" pitchFamily="34" charset="0"/>
                <a:cs typeface="Tahoma" panose="020B0604030504040204" pitchFamily="34" charset="0"/>
              </a:rPr>
              <a:t>I Corinthians 11:23-34</a:t>
            </a:r>
          </a:p>
        </p:txBody>
      </p:sp>
    </p:spTree>
    <p:extLst>
      <p:ext uri="{BB962C8B-B14F-4D97-AF65-F5344CB8AC3E}">
        <p14:creationId xmlns:p14="http://schemas.microsoft.com/office/powerpoint/2010/main" val="383266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36811-69B3-4DD7-A696-62F70AAD4EAD}"/>
              </a:ext>
            </a:extLst>
          </p:cNvPr>
          <p:cNvSpPr txBox="1"/>
          <p:nvPr/>
        </p:nvSpPr>
        <p:spPr>
          <a:xfrm>
            <a:off x="396607" y="462708"/>
            <a:ext cx="10708395" cy="3431709"/>
          </a:xfrm>
          <a:prstGeom prst="rect">
            <a:avLst/>
          </a:prstGeom>
          <a:noFill/>
        </p:spPr>
        <p:txBody>
          <a:bodyPr wrap="square" rtlCol="0">
            <a:spAutoFit/>
          </a:bodyPr>
          <a:lstStyle/>
          <a:p>
            <a:pPr>
              <a:spcAft>
                <a:spcPts val="1800"/>
              </a:spcAft>
            </a:pPr>
            <a:r>
              <a:rPr lang="en-US" sz="2800" b="1" dirty="0">
                <a:ln>
                  <a:solidFill>
                    <a:schemeClr val="bg1"/>
                  </a:solidFill>
                </a:ln>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Reasons we Celebrate the Lord’s Supper:</a:t>
            </a:r>
          </a:p>
          <a:p>
            <a:pPr marL="457200" indent="-457200">
              <a:spcAft>
                <a:spcPts val="18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As a symbol of remembrance of Jesus’ suffering, death, and resurrection, </a:t>
            </a:r>
            <a:r>
              <a:rPr lang="en-US" sz="24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Matthew 26:26-28, II Timothy 2:8  </a:t>
            </a:r>
          </a:p>
          <a:p>
            <a:pPr marL="457200" indent="-457200">
              <a:spcAft>
                <a:spcPts val="18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To celebrate our unity in Christ within the local church and with fellow believers, </a:t>
            </a:r>
            <a:r>
              <a:rPr lang="en-US" sz="24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Ephesians 4:3, 4:13, and Colossians 3:14</a:t>
            </a:r>
          </a:p>
          <a:p>
            <a:pPr marL="457200" indent="-457200">
              <a:spcAft>
                <a:spcPts val="18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To anticipate His return in victory (first Rapture and then Second Advent), </a:t>
            </a:r>
            <a:r>
              <a:rPr lang="en-US" sz="24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1 Corinthians 11:23-26</a:t>
            </a:r>
          </a:p>
        </p:txBody>
      </p:sp>
    </p:spTree>
    <p:extLst>
      <p:ext uri="{BB962C8B-B14F-4D97-AF65-F5344CB8AC3E}">
        <p14:creationId xmlns:p14="http://schemas.microsoft.com/office/powerpoint/2010/main" val="42119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26E6FF-6380-4FDF-B9BA-CEA72E2B285B}"/>
              </a:ext>
            </a:extLst>
          </p:cNvPr>
          <p:cNvSpPr txBox="1"/>
          <p:nvPr/>
        </p:nvSpPr>
        <p:spPr>
          <a:xfrm>
            <a:off x="242371" y="396608"/>
            <a:ext cx="11369407" cy="5970865"/>
          </a:xfrm>
          <a:prstGeom prst="rect">
            <a:avLst/>
          </a:prstGeom>
          <a:noFill/>
        </p:spPr>
        <p:txBody>
          <a:bodyPr wrap="square" rtlCol="0">
            <a:spAutoFit/>
          </a:bodyPr>
          <a:lstStyle/>
          <a:p>
            <a:pPr>
              <a:spcAft>
                <a:spcPts val="1200"/>
              </a:spcAft>
            </a:pPr>
            <a:r>
              <a:rPr lang="en-US" sz="2800" b="1" dirty="0">
                <a:ln>
                  <a:solidFill>
                    <a:schemeClr val="bg1"/>
                  </a:solidFill>
                </a:ln>
                <a:solidFill>
                  <a:schemeClr val="accent1">
                    <a:lumMod val="20000"/>
                    <a:lumOff val="80000"/>
                  </a:schemeClr>
                </a:solidFill>
                <a:latin typeface="Tahoma" panose="020B0604030504040204" pitchFamily="34" charset="0"/>
                <a:ea typeface="Tahoma" panose="020B0604030504040204" pitchFamily="34" charset="0"/>
                <a:cs typeface="Tahoma" panose="020B0604030504040204" pitchFamily="34" charset="0"/>
              </a:rPr>
              <a:t>Insights About Worship, Henry T. Blackaby</a:t>
            </a:r>
            <a:r>
              <a:rPr lang="en-US" sz="2300" b="1" dirty="0">
                <a:latin typeface="Tahoma" panose="020B0604030504040204" pitchFamily="34" charset="0"/>
                <a:ea typeface="Tahoma" panose="020B0604030504040204" pitchFamily="34" charset="0"/>
                <a:cs typeface="Tahoma" panose="020B0604030504040204" pitchFamily="34" charset="0"/>
              </a:rPr>
              <a:t>		</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To God worship is vital, to not have genuine worship is fatal.</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Possible to thing we have true worshiped without having it</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In Romans 12:1-2 we find the kind of worship God is looking for – Present our bodies as living and holy sacrifices t </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In leading worship it is not how people are responding to us but how they are responding to God</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Nothing is higher on God’s agenda than true worship. </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Nothing is higher on Satan’s agenda than to deceive God’s people in worship, create substitutes for true worship </a:t>
            </a:r>
          </a:p>
          <a:p>
            <a:pPr marL="342900" indent="-3429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As we depend on God’s Word and the Holy Spirit (who is always in harmony with God’s Word) to lead us, our worship will be a genuine encounter with God.</a:t>
            </a:r>
          </a:p>
        </p:txBody>
      </p:sp>
    </p:spTree>
    <p:extLst>
      <p:ext uri="{BB962C8B-B14F-4D97-AF65-F5344CB8AC3E}">
        <p14:creationId xmlns:p14="http://schemas.microsoft.com/office/powerpoint/2010/main" val="180559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81F7FD-A76A-478C-9C64-5E576CE5914A}"/>
              </a:ext>
            </a:extLst>
          </p:cNvPr>
          <p:cNvSpPr txBox="1"/>
          <p:nvPr/>
        </p:nvSpPr>
        <p:spPr>
          <a:xfrm>
            <a:off x="6096000" y="1244404"/>
            <a:ext cx="4737253" cy="3170099"/>
          </a:xfrm>
          <a:prstGeom prst="rect">
            <a:avLst/>
          </a:prstGeom>
          <a:noFill/>
        </p:spPr>
        <p:txBody>
          <a:bodyPr wrap="square" rtlCol="0">
            <a:spAutoFit/>
          </a:bodyPr>
          <a:lstStyle/>
          <a:p>
            <a:r>
              <a:rPr lang="en-US" sz="4000" b="1" dirty="0">
                <a:solidFill>
                  <a:schemeClr val="accent3">
                    <a:lumMod val="40000"/>
                    <a:lumOff val="60000"/>
                  </a:schemeClr>
                </a:solidFill>
                <a:latin typeface="Tahoma" panose="020B0604030504040204" pitchFamily="34" charset="0"/>
                <a:ea typeface="Tahoma" panose="020B0604030504040204" pitchFamily="34" charset="0"/>
                <a:cs typeface="Tahoma" panose="020B0604030504040204" pitchFamily="34" charset="0"/>
              </a:rPr>
              <a:t>John 4</a:t>
            </a:r>
          </a:p>
          <a:p>
            <a:r>
              <a:rPr lang="en-US" sz="4000" b="1" dirty="0">
                <a:latin typeface="Tahoma" panose="020B0604030504040204" pitchFamily="34" charset="0"/>
                <a:ea typeface="Tahoma" panose="020B0604030504040204" pitchFamily="34" charset="0"/>
                <a:cs typeface="Tahoma" panose="020B0604030504040204" pitchFamily="34" charset="0"/>
              </a:rPr>
              <a:t> </a:t>
            </a:r>
          </a:p>
          <a:p>
            <a:r>
              <a:rPr lang="en-US" sz="4000" b="1" dirty="0">
                <a:latin typeface="Tahoma" panose="020B0604030504040204" pitchFamily="34" charset="0"/>
                <a:ea typeface="Tahoma" panose="020B0604030504040204" pitchFamily="34" charset="0"/>
                <a:cs typeface="Tahoma" panose="020B0604030504040204" pitchFamily="34" charset="0"/>
              </a:rPr>
              <a:t>Jesus and the Woman at the Well</a:t>
            </a:r>
          </a:p>
        </p:txBody>
      </p:sp>
      <p:pic>
        <p:nvPicPr>
          <p:cNvPr id="3" name="Picture 2">
            <a:extLst>
              <a:ext uri="{FF2B5EF4-FFF2-40B4-BE49-F238E27FC236}">
                <a16:creationId xmlns:a16="http://schemas.microsoft.com/office/drawing/2014/main" id="{2E540D12-42E6-4B68-9A77-588B63E32B02}"/>
              </a:ext>
            </a:extLst>
          </p:cNvPr>
          <p:cNvPicPr>
            <a:picLocks noChangeAspect="1"/>
          </p:cNvPicPr>
          <p:nvPr/>
        </p:nvPicPr>
        <p:blipFill rotWithShape="1">
          <a:blip r:embed="rId2"/>
          <a:srcRect t="665" b="4585"/>
          <a:stretch/>
        </p:blipFill>
        <p:spPr>
          <a:xfrm>
            <a:off x="1046935" y="443011"/>
            <a:ext cx="4737253" cy="5361710"/>
          </a:xfrm>
          <a:prstGeom prst="rect">
            <a:avLst/>
          </a:prstGeom>
          <a:ln w="38100">
            <a:solidFill>
              <a:schemeClr val="accent3">
                <a:lumMod val="40000"/>
                <a:lumOff val="60000"/>
              </a:schemeClr>
            </a:solidFill>
          </a:ln>
        </p:spPr>
      </p:pic>
    </p:spTree>
    <p:extLst>
      <p:ext uri="{BB962C8B-B14F-4D97-AF65-F5344CB8AC3E}">
        <p14:creationId xmlns:p14="http://schemas.microsoft.com/office/powerpoint/2010/main" val="4138707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422EA-F268-431D-B5F9-153C88FED8B0}"/>
              </a:ext>
            </a:extLst>
          </p:cNvPr>
          <p:cNvSpPr txBox="1"/>
          <p:nvPr/>
        </p:nvSpPr>
        <p:spPr>
          <a:xfrm>
            <a:off x="661012" y="694063"/>
            <a:ext cx="10377889" cy="3277820"/>
          </a:xfrm>
          <a:prstGeom prst="rect">
            <a:avLst/>
          </a:prstGeom>
          <a:noFill/>
        </p:spPr>
        <p:txBody>
          <a:bodyPr wrap="square" rtlCol="0">
            <a:spAutoFit/>
          </a:bodyPr>
          <a:lstStyle/>
          <a:p>
            <a:pPr algn="ctr">
              <a:spcAft>
                <a:spcPts val="1800"/>
              </a:spcAft>
            </a:pP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John 4:23-24 </a:t>
            </a:r>
          </a:p>
          <a:p>
            <a:pPr algn="ctr">
              <a:spcAft>
                <a:spcPts val="1800"/>
              </a:spcAft>
            </a:pPr>
            <a:r>
              <a:rPr lang="en-US" sz="3200" b="1" dirty="0">
                <a:latin typeface="Tahoma" panose="020B0604030504040204" pitchFamily="34" charset="0"/>
                <a:ea typeface="Tahoma" panose="020B0604030504040204" pitchFamily="34" charset="0"/>
                <a:cs typeface="Tahoma" panose="020B0604030504040204" pitchFamily="34" charset="0"/>
              </a:rPr>
              <a:t>But an hour is coming, and now is, when the true worshipers will worship the Father in spirit and truth; for such people the Father seeks to be His worshipers. God is spirit, and those who worship Him must worship in spirit and truth.</a:t>
            </a:r>
          </a:p>
        </p:txBody>
      </p:sp>
    </p:spTree>
    <p:extLst>
      <p:ext uri="{BB962C8B-B14F-4D97-AF65-F5344CB8AC3E}">
        <p14:creationId xmlns:p14="http://schemas.microsoft.com/office/powerpoint/2010/main" val="37523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364C10-5DB1-4409-888C-8579AC4B0285}"/>
              </a:ext>
            </a:extLst>
          </p:cNvPr>
          <p:cNvSpPr txBox="1"/>
          <p:nvPr/>
        </p:nvSpPr>
        <p:spPr>
          <a:xfrm>
            <a:off x="396607" y="440676"/>
            <a:ext cx="11005851" cy="5355312"/>
          </a:xfrm>
          <a:prstGeom prst="rect">
            <a:avLst/>
          </a:prstGeom>
          <a:noFill/>
        </p:spPr>
        <p:txBody>
          <a:bodyPr wrap="square" rtlCol="0">
            <a:spAutoFit/>
          </a:bodyPr>
          <a:lstStyle/>
          <a:p>
            <a:pPr>
              <a:spcAft>
                <a:spcPts val="1200"/>
              </a:spcAft>
            </a:pPr>
            <a:r>
              <a:rPr lang="en-US" sz="2800" b="1" dirty="0">
                <a:ln>
                  <a:solidFill>
                    <a:schemeClr val="bg1"/>
                  </a:solidFill>
                </a:ln>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Worshiping in spirit, five basic truths: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We will be born of the Spirit; our spirits will be alive to God.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We will recognize the importance of the Holy Spirit’s working in our lives and yield to His control because He God.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We will respond to the Holy Spirit’s conviction and correction, maintaining a repentant and contrite heart toward God.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Our focus will be on God; we must not allow the music, people or anything else to become the focus of our worship.  God is both the subject and the object of worship.  We must worship God with an undivided heart (</a:t>
            </a: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Psalm 86:11</a:t>
            </a:r>
            <a:r>
              <a:rPr lang="en-US" sz="2400" b="1" dirty="0">
                <a:latin typeface="Tahoma" panose="020B0604030504040204" pitchFamily="34" charset="0"/>
                <a:ea typeface="Tahoma" panose="020B0604030504040204" pitchFamily="34" charset="0"/>
                <a:cs typeface="Tahoma" panose="020B0604030504040204" pitchFamily="34" charset="0"/>
              </a:rPr>
              <a: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Fulfilled doctrinally in </a:t>
            </a:r>
            <a:r>
              <a:rPr lang="en-US" sz="2400" b="1" dirty="0">
                <a:solidFill>
                  <a:srgbClr val="FFFF99"/>
                </a:solidFill>
                <a:latin typeface="Tahoma" panose="020B0604030504040204" pitchFamily="34" charset="0"/>
                <a:ea typeface="Tahoma" panose="020B0604030504040204" pitchFamily="34" charset="0"/>
                <a:cs typeface="Tahoma" panose="020B0604030504040204" pitchFamily="34" charset="0"/>
              </a:rPr>
              <a:t>Ephesian 5:18-19 </a:t>
            </a:r>
            <a:r>
              <a:rPr lang="en-US" sz="2400" b="1" dirty="0">
                <a:latin typeface="Tahoma" panose="020B0604030504040204" pitchFamily="34" charset="0"/>
                <a:ea typeface="Tahoma" panose="020B0604030504040204" pitchFamily="34" charset="0"/>
                <a:cs typeface="Tahoma" panose="020B0604030504040204" pitchFamily="34" charset="0"/>
              </a:rPr>
              <a:t>Worship follows the Filling of the Holy Spirit.</a:t>
            </a:r>
          </a:p>
        </p:txBody>
      </p:sp>
    </p:spTree>
    <p:extLst>
      <p:ext uri="{BB962C8B-B14F-4D97-AF65-F5344CB8AC3E}">
        <p14:creationId xmlns:p14="http://schemas.microsoft.com/office/powerpoint/2010/main" val="415200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F7B7C7-C3BB-4732-8DBE-4B425393B557}"/>
              </a:ext>
            </a:extLst>
          </p:cNvPr>
          <p:cNvSpPr txBox="1"/>
          <p:nvPr/>
        </p:nvSpPr>
        <p:spPr>
          <a:xfrm>
            <a:off x="385590" y="297455"/>
            <a:ext cx="11270256" cy="5509200"/>
          </a:xfrm>
          <a:prstGeom prst="rect">
            <a:avLst/>
          </a:prstGeom>
          <a:noFill/>
        </p:spPr>
        <p:txBody>
          <a:bodyPr wrap="square" rtlCol="0">
            <a:spAutoFit/>
          </a:bodyPr>
          <a:lstStyle/>
          <a:p>
            <a:pPr>
              <a:spcAft>
                <a:spcPts val="1200"/>
              </a:spcAft>
            </a:pPr>
            <a:r>
              <a:rPr lang="en-US" sz="2800" b="1" dirty="0">
                <a:ln>
                  <a:solidFill>
                    <a:schemeClr val="bg1"/>
                  </a:solidFill>
                </a:ln>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To worship in truth: to worship with our minds AND our spirit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is more than an emotional experience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in truth: our worship will be based on God’s Word. We need to have a correct view of God for acceptable worship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Timothy 1:17, Psalm 104:1</a:t>
            </a:r>
            <a:r>
              <a:rPr lang="en-US" sz="2400" b="1" dirty="0">
                <a:latin typeface="Tahoma" panose="020B0604030504040204" pitchFamily="34" charset="0"/>
                <a:ea typeface="Tahoma" panose="020B0604030504040204" pitchFamily="34" charset="0"/>
                <a:cs typeface="Tahoma" panose="020B0604030504040204" pitchFamily="34" charset="0"/>
              </a:rPr>
              <a: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Worship in truth means that preaching and teaching of God’s Word will be indispensable in our worship. The Bible occupies a central place in our worship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Nehemiah 8:2-3, 5-60</a:t>
            </a:r>
            <a:r>
              <a:rPr lang="en-US" sz="2400" b="1" dirty="0">
                <a:latin typeface="Tahoma" panose="020B0604030504040204" pitchFamily="34" charset="0"/>
                <a:ea typeface="Tahoma" panose="020B0604030504040204" pitchFamily="34" charset="0"/>
                <a:cs typeface="Tahoma" panose="020B0604030504040204" pitchFamily="34" charset="0"/>
              </a:rPr>
              <a: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To worship in truth also means that we as individual worshipers will study God’s Word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Psalm 119:11</a:t>
            </a:r>
            <a:r>
              <a:rPr lang="en-US" sz="2400" b="1" dirty="0">
                <a:latin typeface="Tahoma" panose="020B0604030504040204" pitchFamily="34" charset="0"/>
                <a:ea typeface="Tahoma" panose="020B0604030504040204" pitchFamily="34" charset="0"/>
                <a:cs typeface="Tahoma" panose="020B0604030504040204" pitchFamily="34" charset="0"/>
              </a:rPr>
              <a: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Doctrinally Fulfilled in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Colossians 3:16</a:t>
            </a: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Worship follows the indwelling of the Word in the believer.</a:t>
            </a:r>
          </a:p>
        </p:txBody>
      </p:sp>
    </p:spTree>
    <p:extLst>
      <p:ext uri="{BB962C8B-B14F-4D97-AF65-F5344CB8AC3E}">
        <p14:creationId xmlns:p14="http://schemas.microsoft.com/office/powerpoint/2010/main" val="365240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 85 Logo.jpg"/>
          <p:cNvPicPr>
            <a:picLocks noChangeAspect="1"/>
          </p:cNvPicPr>
          <p:nvPr/>
        </p:nvPicPr>
        <p:blipFill>
          <a:blip r:embed="rId2" cstate="screen"/>
          <a:stretch>
            <a:fillRect/>
          </a:stretch>
        </p:blipFill>
        <p:spPr>
          <a:xfrm>
            <a:off x="2203638" y="511070"/>
            <a:ext cx="3172968" cy="2953512"/>
          </a:xfrm>
          <a:prstGeom prst="rect">
            <a:avLst/>
          </a:prstGeom>
          <a:solidFill>
            <a:schemeClr val="tx1">
              <a:lumMod val="65000"/>
            </a:schemeClr>
          </a:solidFill>
          <a:ln w="57150">
            <a:solidFill>
              <a:schemeClr val="bg2">
                <a:lumMod val="60000"/>
                <a:lumOff val="40000"/>
              </a:schemeClr>
            </a:solidFill>
          </a:ln>
        </p:spPr>
      </p:pic>
      <p:sp>
        <p:nvSpPr>
          <p:cNvPr id="3" name="TextBox 2"/>
          <p:cNvSpPr txBox="1"/>
          <p:nvPr/>
        </p:nvSpPr>
        <p:spPr>
          <a:xfrm>
            <a:off x="5718313" y="487017"/>
            <a:ext cx="4393096" cy="2677656"/>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To Train and Equip the 85% of the Pastors and Church Leaders in the World who have not had the opportunity to receive any Biblical, </a:t>
            </a:r>
            <a:r>
              <a:rPr lang="en-US" sz="2400" b="1" dirty="0">
                <a:solidFill>
                  <a:prstClr val="white"/>
                </a:solidFill>
                <a:latin typeface="Tahoma" pitchFamily="34" charset="0"/>
                <a:ea typeface="Tahoma" pitchFamily="34" charset="0"/>
                <a:cs typeface="Tahoma" pitchFamily="34" charset="0"/>
              </a:rPr>
              <a:t>Pastoral, or Theological p</a:t>
            </a:r>
            <a:r>
              <a:rPr kumimoji="0" lang="en-US"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reparation</a:t>
            </a:r>
          </a:p>
        </p:txBody>
      </p:sp>
      <p:sp>
        <p:nvSpPr>
          <p:cNvPr id="4" name="TextBox 3"/>
          <p:cNvSpPr txBox="1"/>
          <p:nvPr/>
        </p:nvSpPr>
        <p:spPr>
          <a:xfrm>
            <a:off x="2032188" y="3693328"/>
            <a:ext cx="8828185" cy="17851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Tahoma" pitchFamily="34" charset="0"/>
                <a:ea typeface="Tahoma" pitchFamily="34" charset="0"/>
                <a:cs typeface="Tahoma" pitchFamily="34" charset="0"/>
              </a:rPr>
              <a:t>2016:  Nigeria, Liberia, Cuba, and Uganda (twice)</a:t>
            </a:r>
            <a:endParaRPr kumimoji="0" lang="en-US" sz="2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CECFF"/>
                </a:solidFill>
                <a:effectLst/>
                <a:uLnTx/>
                <a:uFillTx/>
                <a:latin typeface="Tahoma" pitchFamily="34" charset="0"/>
                <a:ea typeface="Tahoma" pitchFamily="34" charset="0"/>
                <a:cs typeface="Tahoma" pitchFamily="34" charset="0"/>
              </a:rPr>
              <a:t>2017:  Cuba, Nigeria, Kenya, Zambia, and Rwanda-Uganda</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DF2E28">
                    <a:lumMod val="40000"/>
                    <a:lumOff val="60000"/>
                  </a:srgbClr>
                </a:solidFill>
                <a:effectLst/>
                <a:uLnTx/>
                <a:uFillTx/>
                <a:latin typeface="Tahoma" pitchFamily="34" charset="0"/>
                <a:ea typeface="Tahoma" pitchFamily="34" charset="0"/>
                <a:cs typeface="Tahoma" pitchFamily="34" charset="0"/>
              </a:rPr>
              <a:t>2018:  Ghana, Liberia, Nigeria, Kenya, Zambia, Rwanda-Uganda</a:t>
            </a:r>
            <a:endParaRPr lang="en-US" sz="2000" b="1" dirty="0">
              <a:solidFill>
                <a:srgbClr val="DF2E28">
                  <a:lumMod val="40000"/>
                  <a:lumOff val="60000"/>
                </a:srgbClr>
              </a:solidFill>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accent4">
                    <a:lumMod val="40000"/>
                    <a:lumOff val="60000"/>
                  </a:schemeClr>
                </a:solidFill>
                <a:effectLst/>
                <a:uLnTx/>
                <a:uFillTx/>
                <a:latin typeface="Tahoma" pitchFamily="34" charset="0"/>
                <a:ea typeface="Tahoma" pitchFamily="34" charset="0"/>
                <a:cs typeface="Tahoma" pitchFamily="34" charset="0"/>
              </a:rPr>
              <a:t>2019:</a:t>
            </a:r>
            <a:r>
              <a:rPr kumimoji="0" lang="en-US" sz="2000" b="1" i="0" u="none" strike="noStrike" kern="1200" cap="none" spc="0" normalizeH="0" noProof="0" dirty="0">
                <a:ln>
                  <a:noFill/>
                </a:ln>
                <a:solidFill>
                  <a:schemeClr val="accent4">
                    <a:lumMod val="40000"/>
                    <a:lumOff val="60000"/>
                  </a:schemeClr>
                </a:solidFill>
                <a:effectLst/>
                <a:uLnTx/>
                <a:uFillTx/>
                <a:latin typeface="Tahoma" pitchFamily="34" charset="0"/>
                <a:ea typeface="Tahoma" pitchFamily="34" charset="0"/>
                <a:cs typeface="Tahoma" pitchFamily="34" charset="0"/>
              </a:rPr>
              <a:t> Nigeria, Zambia, Cuba, Liberia, Uganda</a:t>
            </a:r>
            <a:endParaRPr kumimoji="0" lang="en-US" sz="2000" b="1" i="0" u="none" strike="noStrike" kern="1200" cap="none" spc="0" normalizeH="0" baseline="0" noProof="0" dirty="0">
              <a:ln>
                <a:noFill/>
              </a:ln>
              <a:solidFill>
                <a:schemeClr val="accent4">
                  <a:lumMod val="40000"/>
                  <a:lumOff val="60000"/>
                </a:scheme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8404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FD47D-5C13-46B4-B9FD-EC7C48876C0F}"/>
              </a:ext>
            </a:extLst>
          </p:cNvPr>
          <p:cNvSpPr txBox="1"/>
          <p:nvPr/>
        </p:nvSpPr>
        <p:spPr>
          <a:xfrm>
            <a:off x="506776" y="385590"/>
            <a:ext cx="10994834" cy="3693319"/>
          </a:xfrm>
          <a:prstGeom prst="rect">
            <a:avLst/>
          </a:prstGeom>
          <a:noFill/>
        </p:spPr>
        <p:txBody>
          <a:bodyPr wrap="square" rtlCol="0">
            <a:spAutoFit/>
          </a:bodyPr>
          <a:lstStyle/>
          <a:p>
            <a:pPr algn="ctr">
              <a:spcAft>
                <a:spcPts val="1200"/>
              </a:spcAft>
            </a:pPr>
            <a:r>
              <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Consider this quote by Warren </a:t>
            </a:r>
            <a:r>
              <a:rPr lang="en-US" sz="2800" b="1" dirty="0" err="1">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Wiersbe</a:t>
            </a:r>
            <a:endParaRPr lang="en-US" sz="28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I am not worshiping God because of what He will do for me, but because of what He is to me.  When worship becomes pragmatic, it ceases to be worship.  R. G. Letourneau used to say, If you give because it pays, it won’t pay.  The principle applies to worship; if you worship because it pays, it won’t pay.  Our motive must be to please God and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glorify Him alone.</a:t>
            </a:r>
          </a:p>
        </p:txBody>
      </p:sp>
    </p:spTree>
    <p:extLst>
      <p:ext uri="{BB962C8B-B14F-4D97-AF65-F5344CB8AC3E}">
        <p14:creationId xmlns:p14="http://schemas.microsoft.com/office/powerpoint/2010/main" val="401594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4B46C-49BA-446B-B9A3-F8C19E9C2A48}"/>
              </a:ext>
            </a:extLst>
          </p:cNvPr>
          <p:cNvSpPr txBox="1"/>
          <p:nvPr/>
        </p:nvSpPr>
        <p:spPr>
          <a:xfrm>
            <a:off x="594911" y="583894"/>
            <a:ext cx="10675344" cy="5109091"/>
          </a:xfrm>
          <a:prstGeom prst="rect">
            <a:avLst/>
          </a:prstGeom>
          <a:noFill/>
        </p:spPr>
        <p:txBody>
          <a:bodyPr wrap="square" rtlCol="0">
            <a:spAutoFit/>
          </a:bodyPr>
          <a:lstStyle/>
          <a:p>
            <a:pPr algn="ctr">
              <a:spcAft>
                <a:spcPts val="1200"/>
              </a:spcAft>
            </a:pPr>
            <a:r>
              <a:rPr lang="en-US" sz="26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Obedience is central to worship</a:t>
            </a:r>
          </a:p>
          <a:p>
            <a:pPr algn="ctr">
              <a:spcAft>
                <a:spcPts val="1200"/>
              </a:spcAft>
            </a:pPr>
            <a:r>
              <a:rPr lang="en-US" sz="2600" b="1" dirty="0">
                <a:solidFill>
                  <a:srgbClr val="FFFF00"/>
                </a:solidFill>
                <a:latin typeface="Tahoma" panose="020B0604030504040204" pitchFamily="34" charset="0"/>
                <a:ea typeface="Tahoma" panose="020B0604030504040204" pitchFamily="34" charset="0"/>
                <a:cs typeface="Tahoma" panose="020B0604030504040204" pitchFamily="34" charset="0"/>
              </a:rPr>
              <a:t>BUT WITHOUT FAITH first there is no obedience </a:t>
            </a:r>
            <a:br>
              <a:rPr lang="en-US" sz="2600" b="1"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US" sz="2600" b="1" dirty="0">
                <a:solidFill>
                  <a:srgbClr val="FFFF00"/>
                </a:solidFill>
                <a:latin typeface="Tahoma" panose="020B0604030504040204" pitchFamily="34" charset="0"/>
                <a:ea typeface="Tahoma" panose="020B0604030504040204" pitchFamily="34" charset="0"/>
                <a:cs typeface="Tahoma" panose="020B0604030504040204" pitchFamily="34" charset="0"/>
              </a:rPr>
              <a:t>that honors God</a:t>
            </a:r>
          </a:p>
          <a:p>
            <a:pPr algn="ctr">
              <a:spcAft>
                <a:spcPts val="1200"/>
              </a:spcAft>
            </a:pPr>
            <a:r>
              <a:rPr lang="en-US" sz="2600" b="1" dirty="0">
                <a:solidFill>
                  <a:srgbClr val="92D050"/>
                </a:solidFill>
                <a:latin typeface="Tahoma" panose="020B0604030504040204" pitchFamily="34" charset="0"/>
                <a:ea typeface="Tahoma" panose="020B0604030504040204" pitchFamily="34" charset="0"/>
                <a:cs typeface="Tahoma" panose="020B0604030504040204" pitchFamily="34" charset="0"/>
              </a:rPr>
              <a:t>Hebrews 11:6</a:t>
            </a:r>
          </a:p>
          <a:p>
            <a:pPr algn="ctr">
              <a:spcAft>
                <a:spcPts val="1200"/>
              </a:spcAft>
            </a:pPr>
            <a:r>
              <a:rPr lang="en-US" sz="2600" b="1" dirty="0">
                <a:latin typeface="Tahoma" panose="020B0604030504040204" pitchFamily="34" charset="0"/>
                <a:ea typeface="Tahoma" panose="020B0604030504040204" pitchFamily="34" charset="0"/>
                <a:cs typeface="Tahoma" panose="020B0604030504040204" pitchFamily="34" charset="0"/>
              </a:rPr>
              <a:t>Abraham demonstrated his love for God in his obedience because he trusted (faith) God and therefore, trusted His command (Genesis 12).  </a:t>
            </a:r>
          </a:p>
          <a:p>
            <a:pPr algn="ctr">
              <a:spcAft>
                <a:spcPts val="1200"/>
              </a:spcAft>
            </a:pPr>
            <a:r>
              <a:rPr lang="en-US" sz="2600" b="1" dirty="0">
                <a:latin typeface="Tahoma" panose="020B0604030504040204" pitchFamily="34" charset="0"/>
                <a:ea typeface="Tahoma" panose="020B0604030504040204" pitchFamily="34" charset="0"/>
                <a:cs typeface="Tahoma" panose="020B0604030504040204" pitchFamily="34" charset="0"/>
              </a:rPr>
              <a:t>If we are not trusting God and eager to obey what God asks us to do, we are not ready to worship.  When we worship God out of our love for Him, obedience naturally follows.  Obedience is central to worship.</a:t>
            </a:r>
          </a:p>
        </p:txBody>
      </p:sp>
    </p:spTree>
    <p:extLst>
      <p:ext uri="{BB962C8B-B14F-4D97-AF65-F5344CB8AC3E}">
        <p14:creationId xmlns:p14="http://schemas.microsoft.com/office/powerpoint/2010/main" val="2139113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10D20-0F6E-4FA9-A2F8-33DDA67241C5}"/>
              </a:ext>
            </a:extLst>
          </p:cNvPr>
          <p:cNvSpPr txBox="1"/>
          <p:nvPr/>
        </p:nvSpPr>
        <p:spPr>
          <a:xfrm>
            <a:off x="594911" y="407624"/>
            <a:ext cx="10851614" cy="4431983"/>
          </a:xfrm>
          <a:prstGeom prst="rect">
            <a:avLst/>
          </a:prstGeom>
          <a:noFill/>
        </p:spPr>
        <p:txBody>
          <a:bodyPr wrap="square" rtlCol="0">
            <a:spAutoFit/>
          </a:bodyPr>
          <a:lstStyle/>
          <a:p>
            <a:pPr algn="ctr">
              <a:spcAft>
                <a:spcPts val="1200"/>
              </a:spcAft>
            </a:pPr>
            <a:r>
              <a:rPr lang="en-US" sz="2800" b="1"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From Old Testament to New Testament</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OT worship took place through the high priest, who was the only one allowed to enter the holy of holies once a year to offer a blood sacrifice on behalf of the Jewish nation.  </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In the NT, however, we no longer have to go through an earthly high priest or make blood sacrifices anymore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(read Hebrews 9:11-12 &amp; 14).  </a:t>
            </a:r>
          </a:p>
          <a:p>
            <a:pPr algn="ctr">
              <a:spcAft>
                <a:spcPts val="1200"/>
              </a:spcAft>
            </a:pPr>
            <a:r>
              <a:rPr lang="en-US" sz="2800" b="1" dirty="0">
                <a:latin typeface="Tahoma" panose="020B0604030504040204" pitchFamily="34" charset="0"/>
                <a:ea typeface="Tahoma" panose="020B0604030504040204" pitchFamily="34" charset="0"/>
                <a:cs typeface="Tahoma" panose="020B0604030504040204" pitchFamily="34" charset="0"/>
              </a:rPr>
              <a:t>The attitude of heart that God looks for has not changed but only the method. </a:t>
            </a:r>
          </a:p>
        </p:txBody>
      </p:sp>
    </p:spTree>
    <p:extLst>
      <p:ext uri="{BB962C8B-B14F-4D97-AF65-F5344CB8AC3E}">
        <p14:creationId xmlns:p14="http://schemas.microsoft.com/office/powerpoint/2010/main" val="4252960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2C4BDB-9753-449B-B539-B7EB840789E0}"/>
              </a:ext>
            </a:extLst>
          </p:cNvPr>
          <p:cNvSpPr txBox="1"/>
          <p:nvPr/>
        </p:nvSpPr>
        <p:spPr>
          <a:xfrm>
            <a:off x="473725" y="517793"/>
            <a:ext cx="11005851" cy="4770537"/>
          </a:xfrm>
          <a:prstGeom prst="rect">
            <a:avLst/>
          </a:prstGeom>
          <a:noFill/>
        </p:spPr>
        <p:txBody>
          <a:bodyPr wrap="square" rtlCol="0">
            <a:spAutoFit/>
          </a:bodyPr>
          <a:lstStyle/>
          <a:p>
            <a:pPr>
              <a:spcAft>
                <a:spcPts val="1200"/>
              </a:spcAft>
            </a:pPr>
            <a:r>
              <a:rPr lang="en-US" sz="2400" b="1"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Worship and the New Birth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(Read out loud John 9:35-38)</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Though the man was physically healed, he was not yet a believer.  The man’s response showed that he did not really know who Jesus was.</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Revelation precedes salvation.  Until Jesus reveals Himself to us and we see Him as our only hope of salvation from eternal death, we remain lost.</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is no redemption without an attitude of worship.  The man responded by addressing Jesus as Lord and then he worshiped Him.</a:t>
            </a:r>
          </a:p>
          <a:p>
            <a:pPr marL="342900" indent="-3429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There is no salvation without repentance. The man had a worshiping heart which is also a repentant heart.</a:t>
            </a:r>
          </a:p>
        </p:txBody>
      </p:sp>
    </p:spTree>
    <p:extLst>
      <p:ext uri="{BB962C8B-B14F-4D97-AF65-F5344CB8AC3E}">
        <p14:creationId xmlns:p14="http://schemas.microsoft.com/office/powerpoint/2010/main" val="34478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48037B-3419-4989-A93A-F6E81684CBBA}"/>
              </a:ext>
            </a:extLst>
          </p:cNvPr>
          <p:cNvSpPr txBox="1"/>
          <p:nvPr/>
        </p:nvSpPr>
        <p:spPr>
          <a:xfrm>
            <a:off x="418640" y="165253"/>
            <a:ext cx="10983817" cy="6186309"/>
          </a:xfrm>
          <a:prstGeom prst="rect">
            <a:avLst/>
          </a:prstGeom>
          <a:noFill/>
        </p:spPr>
        <p:txBody>
          <a:bodyPr wrap="square" rtlCol="0">
            <a:spAutoFit/>
          </a:bodyPr>
          <a:lstStyle/>
          <a:p>
            <a:pPr>
              <a:spcAft>
                <a:spcPts val="1200"/>
              </a:spcAft>
            </a:pPr>
            <a:r>
              <a:rPr lang="en-US" sz="2800" b="1" dirty="0">
                <a:ln>
                  <a:solidFill>
                    <a:schemeClr val="bg1"/>
                  </a:solidFill>
                </a:ln>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God’s Standard for Acceptable Worship </a:t>
            </a:r>
          </a:p>
          <a:p>
            <a:pPr marL="457200" indent="-457200">
              <a:spcAft>
                <a:spcPts val="1200"/>
              </a:spcAft>
              <a:buFont typeface="+mj-l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Why does God require a sacrifice?  Sin had to be paid for; a sin offering needed to be made.  God planned from the beginning to redeem His creation:</a:t>
            </a:r>
          </a:p>
          <a:p>
            <a:pPr marL="914400" lvl="1" indent="-457200">
              <a:spcAft>
                <a:spcPts val="1200"/>
              </a:spcAft>
              <a:buFont typeface="+mj-lt"/>
              <a:buAutoNum type="alphaLcPeriod"/>
            </a:pPr>
            <a:r>
              <a:rPr lang="en-US" sz="2200" b="1" dirty="0">
                <a:latin typeface="Tahoma" panose="020B0604030504040204" pitchFamily="34" charset="0"/>
                <a:ea typeface="Tahoma" panose="020B0604030504040204" pitchFamily="34" charset="0"/>
                <a:cs typeface="Tahoma" panose="020B0604030504040204" pitchFamily="34" charset="0"/>
              </a:rPr>
              <a:t>It began with a lamb for a man (</a:t>
            </a:r>
            <a:r>
              <a:rPr lang="en-US" sz="2200" b="1" dirty="0">
                <a:solidFill>
                  <a:srgbClr val="FFFF00"/>
                </a:solidFill>
                <a:latin typeface="Tahoma" panose="020B0604030504040204" pitchFamily="34" charset="0"/>
                <a:ea typeface="Tahoma" panose="020B0604030504040204" pitchFamily="34" charset="0"/>
                <a:cs typeface="Tahoma" panose="020B0604030504040204" pitchFamily="34" charset="0"/>
              </a:rPr>
              <a:t>Genesis 4:4</a:t>
            </a:r>
            <a:r>
              <a:rPr lang="en-US" sz="2200" b="1" dirty="0">
                <a:latin typeface="Tahoma" panose="020B0604030504040204" pitchFamily="34" charset="0"/>
                <a:ea typeface="Tahoma" panose="020B0604030504040204" pitchFamily="34" charset="0"/>
                <a:cs typeface="Tahoma" panose="020B0604030504040204" pitchFamily="34" charset="0"/>
              </a:rPr>
              <a:t>); the blood of one lamb was sufficient for the sins of </a:t>
            </a:r>
            <a:r>
              <a:rPr lang="en-US" sz="22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one man.</a:t>
            </a:r>
          </a:p>
          <a:p>
            <a:pPr lvl="3">
              <a:spcAft>
                <a:spcPts val="1200"/>
              </a:spcAft>
            </a:pPr>
            <a:r>
              <a:rPr lang="en-US" sz="2200" b="1" dirty="0">
                <a:latin typeface="Tahoma" panose="020B0604030504040204" pitchFamily="34" charset="0"/>
                <a:ea typeface="Tahoma" panose="020B0604030504040204" pitchFamily="34" charset="0"/>
                <a:cs typeface="Tahoma" panose="020B0604030504040204" pitchFamily="34" charset="0"/>
              </a:rPr>
              <a:t>In </a:t>
            </a:r>
            <a:r>
              <a:rPr lang="en-US" sz="2200" b="1" dirty="0">
                <a:solidFill>
                  <a:srgbClr val="FFFF00"/>
                </a:solidFill>
                <a:latin typeface="Tahoma" panose="020B0604030504040204" pitchFamily="34" charset="0"/>
                <a:ea typeface="Tahoma" panose="020B0604030504040204" pitchFamily="34" charset="0"/>
                <a:cs typeface="Tahoma" panose="020B0604030504040204" pitchFamily="34" charset="0"/>
              </a:rPr>
              <a:t>Job 19:25 </a:t>
            </a:r>
            <a:r>
              <a:rPr lang="en-US" sz="2200" b="1" i="1" dirty="0">
                <a:latin typeface="Tahoma" panose="020B0604030504040204" pitchFamily="34" charset="0"/>
                <a:ea typeface="Tahoma" panose="020B0604030504040204" pitchFamily="34" charset="0"/>
                <a:cs typeface="Tahoma" panose="020B0604030504040204" pitchFamily="34" charset="0"/>
              </a:rPr>
              <a:t>As for me, I know that my Redeemer lives, and at the last He will take His stand on the earth. </a:t>
            </a:r>
          </a:p>
          <a:p>
            <a:pPr marL="914400" lvl="1" indent="-457200">
              <a:spcAft>
                <a:spcPts val="1200"/>
              </a:spcAft>
              <a:buFont typeface="+mj-lt"/>
              <a:buAutoNum type="alphaLcPeriod"/>
            </a:pPr>
            <a:r>
              <a:rPr lang="en-US" sz="2200" b="1" dirty="0">
                <a:latin typeface="Tahoma" panose="020B0604030504040204" pitchFamily="34" charset="0"/>
                <a:ea typeface="Tahoma" panose="020B0604030504040204" pitchFamily="34" charset="0"/>
                <a:cs typeface="Tahoma" panose="020B0604030504040204" pitchFamily="34" charset="0"/>
              </a:rPr>
              <a:t>At the Passover in Egypt it became a lamb for </a:t>
            </a:r>
            <a:r>
              <a:rPr lang="en-US" sz="22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a family </a:t>
            </a:r>
            <a:r>
              <a:rPr lang="en-US" sz="2200" b="1" dirty="0">
                <a:latin typeface="Tahoma" panose="020B0604030504040204" pitchFamily="34" charset="0"/>
                <a:ea typeface="Tahoma" panose="020B0604030504040204" pitchFamily="34" charset="0"/>
                <a:cs typeface="Tahoma" panose="020B0604030504040204" pitchFamily="34" charset="0"/>
              </a:rPr>
              <a:t>(</a:t>
            </a:r>
            <a:r>
              <a:rPr lang="en-US" sz="2200" b="1" dirty="0">
                <a:solidFill>
                  <a:srgbClr val="FFFF00"/>
                </a:solidFill>
                <a:latin typeface="Tahoma" panose="020B0604030504040204" pitchFamily="34" charset="0"/>
                <a:ea typeface="Tahoma" panose="020B0604030504040204" pitchFamily="34" charset="0"/>
                <a:cs typeface="Tahoma" panose="020B0604030504040204" pitchFamily="34" charset="0"/>
              </a:rPr>
              <a:t>Exodus 12:3,5 and Exodus 12:23</a:t>
            </a:r>
            <a:r>
              <a:rPr lang="en-US" sz="2200" b="1" dirty="0">
                <a:latin typeface="Tahoma" panose="020B0604030504040204" pitchFamily="34" charset="0"/>
                <a:ea typeface="Tahoma" panose="020B0604030504040204" pitchFamily="34" charset="0"/>
                <a:cs typeface="Tahoma" panose="020B0604030504040204" pitchFamily="34" charset="0"/>
              </a:rPr>
              <a:t>).</a:t>
            </a:r>
          </a:p>
          <a:p>
            <a:pPr marL="914400" lvl="1" indent="-457200">
              <a:spcAft>
                <a:spcPts val="1200"/>
              </a:spcAft>
              <a:buFont typeface="+mj-lt"/>
              <a:buAutoNum type="alphaLcPeriod"/>
            </a:pPr>
            <a:r>
              <a:rPr lang="en-US" sz="2200" b="1" dirty="0">
                <a:latin typeface="Tahoma" panose="020B0604030504040204" pitchFamily="34" charset="0"/>
                <a:ea typeface="Tahoma" panose="020B0604030504040204" pitchFamily="34" charset="0"/>
                <a:cs typeface="Tahoma" panose="020B0604030504040204" pitchFamily="34" charset="0"/>
              </a:rPr>
              <a:t>In Leviticus, God a further dimensions of the sin offering, a lamb for </a:t>
            </a:r>
            <a:r>
              <a:rPr lang="en-US" sz="22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a nation </a:t>
            </a:r>
            <a:r>
              <a:rPr lang="en-US" sz="2200" b="1" dirty="0">
                <a:latin typeface="Tahoma" panose="020B0604030504040204" pitchFamily="34" charset="0"/>
                <a:ea typeface="Tahoma" panose="020B0604030504040204" pitchFamily="34" charset="0"/>
                <a:cs typeface="Tahoma" panose="020B0604030504040204" pitchFamily="34" charset="0"/>
              </a:rPr>
              <a:t>(</a:t>
            </a:r>
            <a:r>
              <a:rPr lang="en-US" sz="2200" b="1" dirty="0">
                <a:solidFill>
                  <a:srgbClr val="FFFF00"/>
                </a:solidFill>
                <a:latin typeface="Tahoma" panose="020B0604030504040204" pitchFamily="34" charset="0"/>
                <a:ea typeface="Tahoma" panose="020B0604030504040204" pitchFamily="34" charset="0"/>
                <a:cs typeface="Tahoma" panose="020B0604030504040204" pitchFamily="34" charset="0"/>
              </a:rPr>
              <a:t>Leviticus 16:34</a:t>
            </a:r>
            <a:r>
              <a:rPr lang="en-US" sz="2200" b="1" dirty="0">
                <a:latin typeface="Tahoma" panose="020B0604030504040204" pitchFamily="34" charset="0"/>
                <a:ea typeface="Tahoma" panose="020B0604030504040204" pitchFamily="34" charset="0"/>
                <a:cs typeface="Tahoma" panose="020B0604030504040204" pitchFamily="34" charset="0"/>
              </a:rPr>
              <a:t>) </a:t>
            </a:r>
          </a:p>
          <a:p>
            <a:pPr marL="914400" lvl="1" indent="-457200">
              <a:spcAft>
                <a:spcPts val="1200"/>
              </a:spcAft>
              <a:buFont typeface="+mj-lt"/>
              <a:buAutoNum type="alphaLcPeriod"/>
            </a:pPr>
            <a:r>
              <a:rPr lang="en-US" sz="2200" b="1" dirty="0">
                <a:latin typeface="Tahoma" panose="020B0604030504040204" pitchFamily="34" charset="0"/>
                <a:ea typeface="Tahoma" panose="020B0604030504040204" pitchFamily="34" charset="0"/>
                <a:cs typeface="Tahoma" panose="020B0604030504040204" pitchFamily="34" charset="0"/>
              </a:rPr>
              <a:t>Now the story of redemption reaches a climax with Jesus as the sin offering, a the Lamb for the sin of </a:t>
            </a:r>
            <a:r>
              <a:rPr lang="en-US" sz="2200" b="1"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the world </a:t>
            </a:r>
            <a:r>
              <a:rPr lang="en-US" sz="2200" b="1" dirty="0">
                <a:latin typeface="Tahoma" panose="020B0604030504040204" pitchFamily="34" charset="0"/>
                <a:ea typeface="Tahoma" panose="020B0604030504040204" pitchFamily="34" charset="0"/>
                <a:cs typeface="Tahoma" panose="020B0604030504040204" pitchFamily="34" charset="0"/>
              </a:rPr>
              <a:t>(</a:t>
            </a:r>
            <a:r>
              <a:rPr lang="en-US" sz="2200" b="1" dirty="0">
                <a:solidFill>
                  <a:srgbClr val="FFFF00"/>
                </a:solidFill>
                <a:latin typeface="Tahoma" panose="020B0604030504040204" pitchFamily="34" charset="0"/>
                <a:ea typeface="Tahoma" panose="020B0604030504040204" pitchFamily="34" charset="0"/>
                <a:cs typeface="Tahoma" panose="020B0604030504040204" pitchFamily="34" charset="0"/>
              </a:rPr>
              <a:t>John 1:29, John 3:16 and I Peter 1:19</a:t>
            </a:r>
            <a:r>
              <a:rPr lang="en-US" sz="22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27674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48037B-3419-4989-A93A-F6E81684CBBA}"/>
              </a:ext>
            </a:extLst>
          </p:cNvPr>
          <p:cNvSpPr txBox="1"/>
          <p:nvPr/>
        </p:nvSpPr>
        <p:spPr>
          <a:xfrm>
            <a:off x="396606" y="187286"/>
            <a:ext cx="10983817" cy="4093428"/>
          </a:xfrm>
          <a:prstGeom prst="rect">
            <a:avLst/>
          </a:prstGeom>
          <a:noFill/>
        </p:spPr>
        <p:txBody>
          <a:bodyPr wrap="square" rtlCol="0">
            <a:spAutoFit/>
          </a:bodyPr>
          <a:lstStyle/>
          <a:p>
            <a:pPr>
              <a:spcAft>
                <a:spcPts val="1200"/>
              </a:spcAft>
            </a:pPr>
            <a:r>
              <a:rPr lang="en-US" sz="2800" b="1" dirty="0">
                <a:ln>
                  <a:solidFill>
                    <a:schemeClr val="bg1"/>
                  </a:solidFill>
                </a:ln>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God’s Standard for Acceptable Worship </a:t>
            </a:r>
            <a:r>
              <a:rPr lang="en-US" sz="2000" b="1" dirty="0">
                <a:ln>
                  <a:solidFill>
                    <a:schemeClr val="bg1"/>
                  </a:solidFill>
                </a:ln>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continued</a:t>
            </a:r>
          </a:p>
          <a:p>
            <a:pPr marL="457200" indent="-457200">
              <a:spcAft>
                <a:spcPts val="1200"/>
              </a:spcAft>
              <a:buFont typeface="+mj-lt"/>
              <a:buAutoNum type="arabicPeriod" startAt="2"/>
            </a:pPr>
            <a:r>
              <a:rPr lang="en-US" sz="2400" b="1" dirty="0">
                <a:latin typeface="Tahoma" panose="020B0604030504040204" pitchFamily="34" charset="0"/>
                <a:ea typeface="Tahoma" panose="020B0604030504040204" pitchFamily="34" charset="0"/>
                <a:cs typeface="Tahoma" panose="020B0604030504040204" pitchFamily="34" charset="0"/>
              </a:rPr>
              <a:t>What kind of sacrifice does God want now?</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A sacrifice that has been prepared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Peter 2:1-3, Psalm 15</a:t>
            </a:r>
            <a:r>
              <a:rPr lang="en-US" sz="2400" b="1" dirty="0">
                <a:latin typeface="Tahoma" panose="020B0604030504040204" pitchFamily="34" charset="0"/>
                <a:ea typeface="Tahoma" panose="020B0604030504040204" pitchFamily="34" charset="0"/>
                <a:cs typeface="Tahoma" panose="020B0604030504040204" pitchFamily="34" charset="0"/>
              </a:rPr>
              <a:t>)</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A sacrifice that is Christ-centered and Christ-honoring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Peter 2:4</a:t>
            </a:r>
            <a:r>
              <a:rPr lang="en-US" sz="2400" b="1" dirty="0">
                <a:latin typeface="Tahoma" panose="020B0604030504040204" pitchFamily="34" charset="0"/>
                <a:ea typeface="Tahoma" panose="020B0604030504040204" pitchFamily="34" charset="0"/>
                <a:cs typeface="Tahoma" panose="020B0604030504040204" pitchFamily="34" charset="0"/>
              </a:rPr>
              <a:t>).  </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The corporate sacrifice of </a:t>
            </a:r>
            <a:r>
              <a:rPr lang="en-US" sz="2400" b="1" i="1" dirty="0">
                <a:latin typeface="Tahoma" panose="020B0604030504040204" pitchFamily="34" charset="0"/>
                <a:ea typeface="Tahoma" panose="020B0604030504040204" pitchFamily="34" charset="0"/>
                <a:cs typeface="Tahoma" panose="020B0604030504040204" pitchFamily="34" charset="0"/>
              </a:rPr>
              <a:t>living stones</a:t>
            </a:r>
            <a:r>
              <a:rPr lang="en-US" sz="2400" b="1" dirty="0">
                <a:latin typeface="Tahoma" panose="020B0604030504040204" pitchFamily="34" charset="0"/>
                <a:ea typeface="Tahoma" panose="020B0604030504040204" pitchFamily="34" charset="0"/>
                <a:cs typeface="Tahoma" panose="020B0604030504040204" pitchFamily="34" charset="0"/>
              </a:rPr>
              <a:t> that make up a household of faith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Peter 2:5</a:t>
            </a:r>
            <a:r>
              <a:rPr lang="en-US" sz="2400" b="1" dirty="0">
                <a:latin typeface="Tahoma" panose="020B0604030504040204" pitchFamily="34" charset="0"/>
                <a:ea typeface="Tahoma" panose="020B0604030504040204" pitchFamily="34" charset="0"/>
                <a:cs typeface="Tahoma" panose="020B0604030504040204" pitchFamily="34" charset="0"/>
              </a:rPr>
              <a:t>).  In Him we are being built up into a spiritual house with Jesus as the chief cornerstone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Peter 2:6-8</a:t>
            </a:r>
            <a:r>
              <a:rPr lang="en-US" sz="24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38933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48037B-3419-4989-A93A-F6E81684CBBA}"/>
              </a:ext>
            </a:extLst>
          </p:cNvPr>
          <p:cNvSpPr txBox="1"/>
          <p:nvPr/>
        </p:nvSpPr>
        <p:spPr>
          <a:xfrm>
            <a:off x="396606" y="187286"/>
            <a:ext cx="10983817" cy="5878532"/>
          </a:xfrm>
          <a:prstGeom prst="rect">
            <a:avLst/>
          </a:prstGeom>
          <a:noFill/>
        </p:spPr>
        <p:txBody>
          <a:bodyPr wrap="square" rtlCol="0">
            <a:spAutoFit/>
          </a:bodyPr>
          <a:lstStyle/>
          <a:p>
            <a:pPr>
              <a:spcAft>
                <a:spcPts val="1200"/>
              </a:spcAft>
            </a:pPr>
            <a:r>
              <a:rPr lang="en-US" sz="2800" b="1" dirty="0">
                <a:ln>
                  <a:solidFill>
                    <a:schemeClr val="bg1"/>
                  </a:solidFill>
                </a:ln>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God’s Standard for Acceptable Worship </a:t>
            </a:r>
            <a:r>
              <a:rPr lang="en-US" sz="2000" b="1" dirty="0">
                <a:ln>
                  <a:solidFill>
                    <a:schemeClr val="bg1"/>
                  </a:solidFill>
                </a:ln>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continued</a:t>
            </a:r>
          </a:p>
          <a:p>
            <a:pPr marL="457200" indent="-457200">
              <a:spcAft>
                <a:spcPts val="1200"/>
              </a:spcAft>
              <a:buFont typeface="+mj-lt"/>
              <a:buAutoNum type="arabicPeriod" startAt="3"/>
            </a:pPr>
            <a:r>
              <a:rPr lang="en-US" sz="2400" b="1" dirty="0">
                <a:latin typeface="Tahoma" panose="020B0604030504040204" pitchFamily="34" charset="0"/>
                <a:ea typeface="Tahoma" panose="020B0604030504040204" pitchFamily="34" charset="0"/>
                <a:cs typeface="Tahoma" panose="020B0604030504040204" pitchFamily="34" charset="0"/>
              </a:rPr>
              <a:t>At the heart of NT worship is the offering of ourselves completely to God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Romans 12:1-2</a:t>
            </a:r>
            <a:r>
              <a:rPr lang="en-US" sz="2400" b="1" dirty="0">
                <a:latin typeface="Tahoma" panose="020B0604030504040204" pitchFamily="34" charset="0"/>
                <a:ea typeface="Tahoma" panose="020B0604030504040204" pitchFamily="34" charset="0"/>
                <a:cs typeface="Tahoma" panose="020B0604030504040204" pitchFamily="34" charset="0"/>
              </a:rPr>
              <a:t>)</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The sacrifice God is looking for is a complete one,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read I Chron. 21:18-26</a:t>
            </a:r>
            <a:r>
              <a:rPr lang="en-US" sz="2400" b="1" dirty="0">
                <a:latin typeface="Tahoma" panose="020B0604030504040204" pitchFamily="34" charset="0"/>
                <a:ea typeface="Tahoma" panose="020B0604030504040204" pitchFamily="34" charset="0"/>
                <a:cs typeface="Tahoma" panose="020B0604030504040204" pitchFamily="34" charset="0"/>
              </a:rPr>
              <a:t>; this passage defines giving).</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The sacrifice we make will be a living one – a continual presenting of ourselves to God</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The sacrifice we make will be a holy one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I John 1:9</a:t>
            </a:r>
            <a:r>
              <a:rPr lang="en-US" sz="2400" b="1" dirty="0">
                <a:latin typeface="Tahoma" panose="020B0604030504040204" pitchFamily="34" charset="0"/>
                <a:ea typeface="Tahoma" panose="020B0604030504040204" pitchFamily="34" charset="0"/>
                <a:cs typeface="Tahoma" panose="020B0604030504040204" pitchFamily="34" charset="0"/>
              </a:rPr>
              <a:t>).  Forgiveness and cleansing are the preparations for a holy sacrifice.</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The sacrifice we make will be acceptable by God if we offer it as living and holy</a:t>
            </a:r>
          </a:p>
          <a:p>
            <a:pPr marL="914400" lvl="1" indent="-457200">
              <a:spcAft>
                <a:spcPts val="1200"/>
              </a:spcAft>
              <a:buFont typeface="+mj-lt"/>
              <a:buAutoNum type="alphaLcPeriod"/>
            </a:pPr>
            <a:r>
              <a:rPr lang="en-US" sz="2400" b="1" dirty="0">
                <a:latin typeface="Tahoma" panose="020B0604030504040204" pitchFamily="34" charset="0"/>
                <a:ea typeface="Tahoma" panose="020B0604030504040204" pitchFamily="34" charset="0"/>
                <a:cs typeface="Tahoma" panose="020B0604030504040204" pitchFamily="34" charset="0"/>
              </a:rPr>
              <a:t>The sacrifice we make will be a transforming one </a:t>
            </a:r>
          </a:p>
        </p:txBody>
      </p:sp>
    </p:spTree>
    <p:extLst>
      <p:ext uri="{BB962C8B-B14F-4D97-AF65-F5344CB8AC3E}">
        <p14:creationId xmlns:p14="http://schemas.microsoft.com/office/powerpoint/2010/main" val="34003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7EEA11-DD96-4F0A-8D0B-D850AA135B4B}"/>
              </a:ext>
            </a:extLst>
          </p:cNvPr>
          <p:cNvSpPr txBox="1"/>
          <p:nvPr/>
        </p:nvSpPr>
        <p:spPr>
          <a:xfrm>
            <a:off x="378823" y="404949"/>
            <a:ext cx="11234057" cy="5678478"/>
          </a:xfrm>
          <a:prstGeom prst="rect">
            <a:avLst/>
          </a:prstGeom>
          <a:noFill/>
        </p:spPr>
        <p:txBody>
          <a:bodyPr wrap="square" rtlCol="0">
            <a:spAutoFit/>
          </a:bodyPr>
          <a:lstStyle/>
          <a:p>
            <a:pPr>
              <a:spcAft>
                <a:spcPts val="1200"/>
              </a:spcAft>
            </a:pPr>
            <a:r>
              <a:rPr lang="en-US" sz="2400" b="1" dirty="0">
                <a:ln>
                  <a:solidFill>
                    <a:schemeClr val="bg2"/>
                  </a:solidFill>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Response in Worship – First response is Faith / Trust </a:t>
            </a:r>
            <a:r>
              <a:rPr lang="en-US" sz="2000" b="1" dirty="0">
                <a:latin typeface="Tahoma" panose="020B0604030504040204" pitchFamily="34" charset="0"/>
                <a:ea typeface="Tahoma" panose="020B0604030504040204" pitchFamily="34" charset="0"/>
                <a:cs typeface="Tahoma" panose="020B0604030504040204" pitchFamily="34" charset="0"/>
              </a:rPr>
              <a:t>(Hebrews 11:6)</a:t>
            </a:r>
          </a:p>
          <a:p>
            <a:pPr marL="457200" indent="-4572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In Submission – Action is humility, </a:t>
            </a:r>
            <a:r>
              <a:rPr lang="en-US" sz="23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Isaiah 57:15, Matthew 5:3, I Peter 5:5.  Also, II Chronicles 7:14, Luke 18:9-14 </a:t>
            </a:r>
            <a:r>
              <a:rPr lang="en-US" sz="2300" b="1" dirty="0">
                <a:latin typeface="Tahoma" panose="020B0604030504040204" pitchFamily="34" charset="0"/>
                <a:ea typeface="Tahoma" panose="020B0604030504040204" pitchFamily="34" charset="0"/>
                <a:cs typeface="Tahoma" panose="020B0604030504040204" pitchFamily="34" charset="0"/>
              </a:rPr>
              <a:t>reveals the heart attitude that God is looking for in our worship.  </a:t>
            </a:r>
          </a:p>
          <a:p>
            <a:pPr marL="457200" indent="-4572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In Abdication – </a:t>
            </a:r>
            <a:r>
              <a:rPr lang="en-US" sz="23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(Revelation 4:9-10) </a:t>
            </a:r>
            <a:r>
              <a:rPr lang="en-US" sz="2300" b="1" dirty="0">
                <a:latin typeface="Tahoma" panose="020B0604030504040204" pitchFamily="34" charset="0"/>
                <a:ea typeface="Tahoma" panose="020B0604030504040204" pitchFamily="34" charset="0"/>
                <a:cs typeface="Tahoma" panose="020B0604030504040204" pitchFamily="34" charset="0"/>
              </a:rPr>
              <a:t>Yet Jesus gave up His </a:t>
            </a:r>
            <a:r>
              <a:rPr lang="en-US" sz="2300" b="1" i="1" dirty="0">
                <a:latin typeface="Tahoma" panose="020B0604030504040204" pitchFamily="34" charset="0"/>
                <a:ea typeface="Tahoma" panose="020B0604030504040204" pitchFamily="34" charset="0"/>
                <a:cs typeface="Tahoma" panose="020B0604030504040204" pitchFamily="34" charset="0"/>
              </a:rPr>
              <a:t>rights</a:t>
            </a:r>
            <a:r>
              <a:rPr lang="en-US" sz="2300" b="1" dirty="0">
                <a:latin typeface="Tahoma" panose="020B0604030504040204" pitchFamily="34" charset="0"/>
                <a:ea typeface="Tahoma" panose="020B0604030504040204" pitchFamily="34" charset="0"/>
                <a:cs typeface="Tahoma" panose="020B0604030504040204" pitchFamily="34" charset="0"/>
              </a:rPr>
              <a:t> to pay our debt of sin that we could never have paid.  We have been bought at a price and need to have the mind of Christ </a:t>
            </a:r>
            <a:r>
              <a:rPr lang="en-US" sz="23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(Philippians 2:6-8).</a:t>
            </a:r>
          </a:p>
          <a:p>
            <a:pPr marL="457200" indent="-457200">
              <a:spcAft>
                <a:spcPts val="1200"/>
              </a:spcAft>
              <a:buFont typeface="+mj-lt"/>
              <a:buAutoNum type="arabicPeriod"/>
            </a:pPr>
            <a:r>
              <a:rPr lang="en-US" sz="2300" b="1" dirty="0">
                <a:latin typeface="Tahoma" panose="020B0604030504040204" pitchFamily="34" charset="0"/>
                <a:ea typeface="Tahoma" panose="020B0604030504040204" pitchFamily="34" charset="0"/>
                <a:cs typeface="Tahoma" panose="020B0604030504040204" pitchFamily="34" charset="0"/>
              </a:rPr>
              <a:t>The Climax of Worship – </a:t>
            </a:r>
            <a:r>
              <a:rPr lang="en-US" sz="2300" b="1" dirty="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Isaiah 6:1-8.  </a:t>
            </a:r>
            <a:r>
              <a:rPr lang="en-US" sz="2300" b="1" dirty="0">
                <a:latin typeface="Tahoma" panose="020B0604030504040204" pitchFamily="34" charset="0"/>
                <a:ea typeface="Tahoma" panose="020B0604030504040204" pitchFamily="34" charset="0"/>
                <a:cs typeface="Tahoma" panose="020B0604030504040204" pitchFamily="34" charset="0"/>
              </a:rPr>
              <a:t>The climax (result) of worship is service. The expression of a servant’s heart, of one who has humbled himself, surrendered his rights and is willing and ready to serve his Master at all costs.  This is the life of a true worshiper.</a:t>
            </a:r>
          </a:p>
          <a:p>
            <a:pPr algn="ctr">
              <a:spcAft>
                <a:spcPts val="1200"/>
              </a:spcAft>
            </a:pPr>
            <a:r>
              <a:rPr lang="en-US" sz="2300" b="1" dirty="0">
                <a:solidFill>
                  <a:schemeClr val="accent5">
                    <a:lumMod val="40000"/>
                    <a:lumOff val="60000"/>
                  </a:schemeClr>
                </a:solidFill>
                <a:latin typeface="Tahoma" panose="020B0604030504040204" pitchFamily="34" charset="0"/>
                <a:ea typeface="Tahoma" panose="020B0604030504040204" pitchFamily="34" charset="0"/>
                <a:cs typeface="Tahoma" panose="020B0604030504040204" pitchFamily="34" charset="0"/>
              </a:rPr>
              <a:t>Everything comes from worship (which is meaningless without faith) – the building of the Body of Christ, spiritual growth and training, missions, even evangelism. </a:t>
            </a:r>
          </a:p>
        </p:txBody>
      </p:sp>
    </p:spTree>
    <p:extLst>
      <p:ext uri="{BB962C8B-B14F-4D97-AF65-F5344CB8AC3E}">
        <p14:creationId xmlns:p14="http://schemas.microsoft.com/office/powerpoint/2010/main" val="42078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55081-C384-40BF-B543-ED0065D562B5}"/>
              </a:ext>
            </a:extLst>
          </p:cNvPr>
          <p:cNvSpPr txBox="1"/>
          <p:nvPr/>
        </p:nvSpPr>
        <p:spPr>
          <a:xfrm>
            <a:off x="470263" y="365760"/>
            <a:ext cx="10933611" cy="5201424"/>
          </a:xfrm>
          <a:prstGeom prst="rect">
            <a:avLst/>
          </a:prstGeom>
          <a:noFill/>
        </p:spPr>
        <p:txBody>
          <a:bodyPr wrap="square" rtlCol="0">
            <a:spAutoFit/>
          </a:bodyPr>
          <a:lstStyle/>
          <a:p>
            <a:pPr>
              <a:spcAft>
                <a:spcPts val="1200"/>
              </a:spcAft>
            </a:pPr>
            <a:r>
              <a:rPr lang="en-US" sz="2800" b="1" dirty="0">
                <a:ln>
                  <a:solidFill>
                    <a:schemeClr val="bg1"/>
                  </a:solidFill>
                </a:ln>
                <a:solidFill>
                  <a:schemeClr val="accent1">
                    <a:lumMod val="40000"/>
                    <a:lumOff val="60000"/>
                  </a:schemeClr>
                </a:solidFill>
                <a:latin typeface="Tahoma" panose="020B0604030504040204" pitchFamily="34" charset="0"/>
                <a:ea typeface="Tahoma" panose="020B0604030504040204" pitchFamily="34" charset="0"/>
                <a:cs typeface="Tahoma" panose="020B0604030504040204" pitchFamily="34" charset="0"/>
              </a:rPr>
              <a:t>What must we do to obey God in personal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Each Christian must choose (by faith) to live a lifestyle of worship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Matthew 7:7-8 </a:t>
            </a:r>
            <a:r>
              <a:rPr lang="en-US" sz="2400" b="1" dirty="0">
                <a:latin typeface="Tahoma" panose="020B0604030504040204" pitchFamily="34" charset="0"/>
                <a:ea typeface="Tahoma" panose="020B0604030504040204" pitchFamily="34" charset="0"/>
                <a:cs typeface="Tahoma" panose="020B0604030504040204" pitchFamily="34" charset="0"/>
              </a:rPr>
              <a:t>as a way of life).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Christian must anticipate fresh encounters with God constantly,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John 14:26, 16:13 </a:t>
            </a:r>
            <a:r>
              <a:rPr lang="en-US" sz="2400" b="1" dirty="0">
                <a:latin typeface="Tahoma" panose="020B0604030504040204" pitchFamily="34" charset="0"/>
                <a:ea typeface="Tahoma" panose="020B0604030504040204" pitchFamily="34" charset="0"/>
                <a:cs typeface="Tahoma" panose="020B0604030504040204" pitchFamily="34" charset="0"/>
              </a:rPr>
              <a:t>Approaching the Scriptures in an attitude of worship; Prayer, expecting a full encounter with God in worship, seeking the enabling (filling) of the Holy Spirit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John 16:13-15</a:t>
            </a:r>
            <a:r>
              <a:rPr lang="en-US" sz="2400" b="1" dirty="0">
                <a:latin typeface="Tahoma" panose="020B0604030504040204" pitchFamily="34" charset="0"/>
                <a:ea typeface="Tahoma" panose="020B0604030504040204" pitchFamily="34" charset="0"/>
                <a:cs typeface="Tahoma" panose="020B0604030504040204" pitchFamily="34" charset="0"/>
              </a:rPr>
              <a:t>)</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true worshiper must know the voice of God and know when He is speaking (through the Word, through other Christians).</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 Christian must come to worship by faith with a heart and life committed to obey by faith / trusting Him. This is an act of the believer’s will.</a:t>
            </a:r>
          </a:p>
        </p:txBody>
      </p:sp>
    </p:spTree>
    <p:extLst>
      <p:ext uri="{BB962C8B-B14F-4D97-AF65-F5344CB8AC3E}">
        <p14:creationId xmlns:p14="http://schemas.microsoft.com/office/powerpoint/2010/main" val="13086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6B139-0DDB-492E-A37C-07EC775FC312}"/>
              </a:ext>
            </a:extLst>
          </p:cNvPr>
          <p:cNvSpPr txBox="1"/>
          <p:nvPr/>
        </p:nvSpPr>
        <p:spPr>
          <a:xfrm>
            <a:off x="391886" y="339634"/>
            <a:ext cx="11011988" cy="5201424"/>
          </a:xfrm>
          <a:prstGeom prst="rect">
            <a:avLst/>
          </a:prstGeom>
          <a:noFill/>
        </p:spPr>
        <p:txBody>
          <a:bodyPr wrap="square" rtlCol="0">
            <a:spAutoFit/>
          </a:bodyPr>
          <a:lstStyle/>
          <a:p>
            <a:pPr>
              <a:spcAft>
                <a:spcPts val="1200"/>
              </a:spcAft>
            </a:pPr>
            <a:r>
              <a:rPr lang="en-US" sz="2800" b="1" dirty="0">
                <a:ln>
                  <a:solidFill>
                    <a:schemeClr val="bg1"/>
                  </a:solidFill>
                </a:ln>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What must we do to obey God in corporate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We must choose (by faith) to be with God’s people wherever the body may gather (in a home, in a church, in the workplace).</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God’s people must choose not to forsake meeting together (Hebrews 10:25). Each gathering holds infinite potential with God.</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Each believer must be an active seeker after God when Christians meet in corporate worship.  God does things with His people corporately that He does not do individually.  Every believer must come expecting God to move as the church meets for worship.</a:t>
            </a:r>
          </a:p>
          <a:p>
            <a:pPr marL="457200" indent="-457200">
              <a:spcAft>
                <a:spcPts val="120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Each worshiper must come with a commitment to obey God’s commands.  Every worshiper must have an attitude of </a:t>
            </a:r>
            <a:r>
              <a:rPr lang="en-US" sz="2400" b="1" i="1" dirty="0">
                <a:latin typeface="Tahoma" panose="020B0604030504040204" pitchFamily="34" charset="0"/>
                <a:ea typeface="Tahoma" panose="020B0604030504040204" pitchFamily="34" charset="0"/>
                <a:cs typeface="Tahoma" panose="020B0604030504040204" pitchFamily="34" charset="0"/>
              </a:rPr>
              <a:t>Yes, Lord!</a:t>
            </a:r>
            <a:r>
              <a:rPr lang="en-US" sz="2400" b="1" dirty="0">
                <a:latin typeface="Tahoma" panose="020B0604030504040204" pitchFamily="34" charset="0"/>
                <a:ea typeface="Tahoma" panose="020B0604030504040204" pitchFamily="34" charset="0"/>
                <a:cs typeface="Tahoma" panose="020B0604030504040204" pitchFamily="34" charset="0"/>
              </a:rPr>
              <a:t> even before knowing God’s will or hearing His voice.</a:t>
            </a:r>
          </a:p>
        </p:txBody>
      </p:sp>
    </p:spTree>
    <p:extLst>
      <p:ext uri="{BB962C8B-B14F-4D97-AF65-F5344CB8AC3E}">
        <p14:creationId xmlns:p14="http://schemas.microsoft.com/office/powerpoint/2010/main" val="4484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1356</TotalTime>
  <Words>7381</Words>
  <Application>Microsoft Office PowerPoint</Application>
  <PresentationFormat>Widescreen</PresentationFormat>
  <Paragraphs>480</Paragraphs>
  <Slides>100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Baskerville Old Face</vt:lpstr>
      <vt:lpstr>Century Gothic</vt:lpstr>
      <vt:lpstr>Copperplate Gothic Bold</vt:lpstr>
      <vt:lpstr>Lucida Sans</vt:lpstr>
      <vt:lpstr>Symbol</vt:lpstr>
      <vt:lpstr>Tahoma</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Hill</dc:creator>
  <cp:lastModifiedBy>Daniel Hill</cp:lastModifiedBy>
  <cp:revision>3</cp:revision>
  <dcterms:created xsi:type="dcterms:W3CDTF">2018-06-26T22:29:16Z</dcterms:created>
  <dcterms:modified xsi:type="dcterms:W3CDTF">2019-02-12T23:23:50Z</dcterms:modified>
</cp:coreProperties>
</file>